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1" r:id="rId3"/>
    <p:sldId id="258" r:id="rId4"/>
    <p:sldId id="259" r:id="rId5"/>
    <p:sldId id="266" r:id="rId6"/>
    <p:sldId id="276" r:id="rId7"/>
    <p:sldId id="260" r:id="rId8"/>
    <p:sldId id="267" r:id="rId9"/>
    <p:sldId id="282" r:id="rId10"/>
    <p:sldId id="283" r:id="rId11"/>
    <p:sldId id="277" r:id="rId12"/>
    <p:sldId id="261" r:id="rId13"/>
    <p:sldId id="263" r:id="rId14"/>
    <p:sldId id="275" r:id="rId15"/>
    <p:sldId id="270" r:id="rId16"/>
    <p:sldId id="278" r:id="rId17"/>
    <p:sldId id="274" r:id="rId18"/>
    <p:sldId id="262" r:id="rId19"/>
    <p:sldId id="280" r:id="rId20"/>
    <p:sldId id="264" r:id="rId21"/>
    <p:sldId id="279" r:id="rId22"/>
    <p:sldId id="284" r:id="rId23"/>
    <p:sldId id="269" r:id="rId24"/>
    <p:sldId id="285" r:id="rId25"/>
    <p:sldId id="287" r:id="rId26"/>
    <p:sldId id="286"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9"/>
    <p:restoredTop sz="69505"/>
  </p:normalViewPr>
  <p:slideViewPr>
    <p:cSldViewPr snapToGrid="0" snapToObjects="1">
      <p:cViewPr>
        <p:scale>
          <a:sx n="86" d="100"/>
          <a:sy n="86" d="100"/>
        </p:scale>
        <p:origin x="1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Number of </a:t>
            </a:r>
            <a:r>
              <a:rPr lang="en-US" sz="2400" dirty="0" smtClean="0"/>
              <a:t>Events on Nodes </a:t>
            </a:r>
            <a:r>
              <a:rPr lang="en-US" sz="2400" dirty="0"/>
              <a:t>in Drain or Down </a:t>
            </a:r>
            <a:r>
              <a:rPr lang="en-US" sz="2400" dirty="0" smtClean="0"/>
              <a:t>State (</a:t>
            </a:r>
            <a:r>
              <a:rPr lang="en-US" sz="2400" b="0" i="0" u="none" strike="noStrike" baseline="0" dirty="0" smtClean="0">
                <a:effectLst/>
              </a:rPr>
              <a:t>June 1</a:t>
            </a:r>
            <a:r>
              <a:rPr lang="en-US" sz="2400" b="0" i="0" u="none" strike="noStrike" baseline="30000" dirty="0" smtClean="0">
                <a:effectLst/>
              </a:rPr>
              <a:t>st</a:t>
            </a:r>
            <a:r>
              <a:rPr lang="en-US" sz="2400" b="0" i="0" u="none" strike="noStrike" baseline="0" dirty="0" smtClean="0">
                <a:effectLst/>
              </a:rPr>
              <a:t> ~ August 4</a:t>
            </a:r>
            <a:r>
              <a:rPr lang="en-US" sz="2400" b="0" i="0" u="none" strike="noStrike" baseline="30000" dirty="0" smtClean="0">
                <a:effectLst/>
              </a:rPr>
              <a:t>th</a:t>
            </a:r>
            <a:r>
              <a:rPr lang="en-US" sz="2400" b="0" i="0" u="none" strike="noStrike" baseline="0" dirty="0" smtClean="0">
                <a:effectLst/>
              </a:rPr>
              <a:t> </a:t>
            </a:r>
            <a:r>
              <a:rPr lang="en-US" sz="2400" dirty="0" smtClean="0"/>
              <a:t>)</a:t>
            </a:r>
            <a:endParaRPr lang="en-US" sz="2400"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GPU Node</c:v>
                </c:pt>
              </c:strCache>
            </c:strRef>
          </c:tx>
          <c:spPr>
            <a:solidFill>
              <a:schemeClr val="accent1"/>
            </a:solidFill>
            <a:ln>
              <a:noFill/>
            </a:ln>
            <a:effectLst/>
          </c:spPr>
          <c:invertIfNegative val="0"/>
          <c:dLbls>
            <c:dLbl>
              <c:idx val="0"/>
              <c:layout>
                <c:manualLayout>
                  <c:x val="-0.00327868852459017"/>
                  <c:y val="-0.262883993100758"/>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Sheet1!$B$2</c:f>
              <c:numCache>
                <c:formatCode>General</c:formatCode>
                <c:ptCount val="1"/>
                <c:pt idx="0">
                  <c:v>834.0</c:v>
                </c:pt>
              </c:numCache>
            </c:numRef>
          </c:val>
        </c:ser>
        <c:ser>
          <c:idx val="1"/>
          <c:order val="1"/>
          <c:tx>
            <c:strRef>
              <c:f>Sheet1!$C$1</c:f>
              <c:strCache>
                <c:ptCount val="1"/>
                <c:pt idx="0">
                  <c:v>RM Node</c:v>
                </c:pt>
              </c:strCache>
            </c:strRef>
          </c:tx>
          <c:spPr>
            <a:solidFill>
              <a:schemeClr val="accent2"/>
            </a:solidFill>
            <a:ln>
              <a:noFill/>
            </a:ln>
            <a:effectLst/>
          </c:spPr>
          <c:invertIfNegative val="0"/>
          <c:dLbls>
            <c:dLbl>
              <c:idx val="0"/>
              <c:layout>
                <c:manualLayout>
                  <c:x val="-0.00109289617486339"/>
                  <c:y val="0.00571486941523381"/>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Sheet1!$C$2</c:f>
              <c:numCache>
                <c:formatCode>General</c:formatCode>
                <c:ptCount val="1"/>
                <c:pt idx="0">
                  <c:v>30679.0</c:v>
                </c:pt>
              </c:numCache>
            </c:numRef>
          </c:val>
        </c:ser>
        <c:ser>
          <c:idx val="2"/>
          <c:order val="2"/>
          <c:tx>
            <c:strRef>
              <c:f>Sheet1!$D$1</c:f>
              <c:strCache>
                <c:ptCount val="1"/>
                <c:pt idx="0">
                  <c:v>LM Node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Sheet1!$D$2</c:f>
              <c:numCache>
                <c:formatCode>General</c:formatCode>
                <c:ptCount val="1"/>
                <c:pt idx="0">
                  <c:v>38721.0</c:v>
                </c:pt>
              </c:numCache>
            </c:numRef>
          </c:val>
        </c:ser>
        <c:ser>
          <c:idx val="3"/>
          <c:order val="3"/>
          <c:tx>
            <c:strRef>
              <c:f>Sheet1!$E$1</c:f>
              <c:strCache>
                <c:ptCount val="1"/>
                <c:pt idx="0">
                  <c:v> XLM Node</c:v>
                </c:pt>
              </c:strCache>
            </c:strRef>
          </c:tx>
          <c:spPr>
            <a:solidFill>
              <a:schemeClr val="accent4"/>
            </a:solidFill>
            <a:ln>
              <a:noFill/>
            </a:ln>
            <a:effectLst/>
          </c:spPr>
          <c:invertIfNegative val="0"/>
          <c:dLbls>
            <c:dLbl>
              <c:idx val="0"/>
              <c:layout>
                <c:manualLayout>
                  <c:x val="-0.0295081967213115"/>
                  <c:y val="-0.297173209592161"/>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Sheet1!$E$2</c:f>
              <c:numCache>
                <c:formatCode>General</c:formatCode>
                <c:ptCount val="1"/>
                <c:pt idx="0">
                  <c:v>148.0</c:v>
                </c:pt>
              </c:numCache>
            </c:numRef>
          </c:val>
        </c:ser>
        <c:ser>
          <c:idx val="4"/>
          <c:order val="4"/>
          <c:tx>
            <c:strRef>
              <c:f>Sheet1!$F$1</c:f>
              <c:strCache>
                <c:ptCount val="1"/>
                <c:pt idx="0">
                  <c:v>Others</c:v>
                </c:pt>
              </c:strCache>
            </c:strRef>
          </c:tx>
          <c:spPr>
            <a:solidFill>
              <a:schemeClr val="accent5"/>
            </a:solidFill>
            <a:ln>
              <a:noFill/>
            </a:ln>
            <a:effectLst/>
          </c:spPr>
          <c:invertIfNegative val="0"/>
          <c:dLbls>
            <c:dLbl>
              <c:idx val="0"/>
              <c:layout>
                <c:manualLayout>
                  <c:x val="0.0469945355191257"/>
                  <c:y val="-0.082865606520891"/>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Sheet1!$F$2</c:f>
              <c:numCache>
                <c:formatCode>General</c:formatCode>
                <c:ptCount val="1"/>
                <c:pt idx="0">
                  <c:v>59.0</c:v>
                </c:pt>
              </c:numCache>
            </c:numRef>
          </c:val>
        </c:ser>
        <c:dLbls>
          <c:dLblPos val="ctr"/>
          <c:showLegendKey val="0"/>
          <c:showVal val="1"/>
          <c:showCatName val="0"/>
          <c:showSerName val="0"/>
          <c:showPercent val="0"/>
          <c:showBubbleSize val="0"/>
        </c:dLbls>
        <c:gapWidth val="150"/>
        <c:overlap val="100"/>
        <c:axId val="902538976"/>
        <c:axId val="902541296"/>
      </c:barChart>
      <c:catAx>
        <c:axId val="9025389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02541296"/>
        <c:crosses val="autoZero"/>
        <c:auto val="1"/>
        <c:lblAlgn val="ctr"/>
        <c:lblOffset val="100"/>
        <c:noMultiLvlLbl val="0"/>
      </c:catAx>
      <c:valAx>
        <c:axId val="90254129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02538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2400" b="0" i="0" u="none" strike="noStrike" kern="1200" spc="0" baseline="0">
                <a:solidFill>
                  <a:prstClr val="black">
                    <a:lumMod val="65000"/>
                    <a:lumOff val="35000"/>
                  </a:prstClr>
                </a:solidFill>
                <a:latin typeface="+mn-lt"/>
                <a:ea typeface="+mn-ea"/>
                <a:cs typeface="+mn-cs"/>
              </a:defRPr>
            </a:pPr>
            <a:r>
              <a:rPr lang="en-US" sz="2400" dirty="0" smtClean="0"/>
              <a:t>Total</a:t>
            </a:r>
            <a:r>
              <a:rPr lang="en-US" sz="2400" baseline="0" dirty="0" smtClean="0"/>
              <a:t> </a:t>
            </a:r>
            <a:r>
              <a:rPr lang="en-US" sz="2400" dirty="0" smtClean="0"/>
              <a:t>Number</a:t>
            </a:r>
            <a:r>
              <a:rPr lang="en-US" sz="2400" baseline="0" dirty="0" smtClean="0"/>
              <a:t> of Jobs </a:t>
            </a:r>
            <a:r>
              <a:rPr lang="en-US" sz="2400" b="0" i="0" baseline="0" dirty="0" smtClean="0">
                <a:effectLst/>
              </a:rPr>
              <a:t>(June 1</a:t>
            </a:r>
            <a:r>
              <a:rPr lang="en-US" sz="2400" b="0" i="0" baseline="30000" dirty="0" smtClean="0">
                <a:effectLst/>
              </a:rPr>
              <a:t>st</a:t>
            </a:r>
            <a:r>
              <a:rPr lang="en-US" sz="2400" b="0" i="0" baseline="0" dirty="0" smtClean="0">
                <a:effectLst/>
              </a:rPr>
              <a:t> ~ August 4</a:t>
            </a:r>
            <a:r>
              <a:rPr lang="en-US" sz="2400" b="0" i="0" baseline="30000" dirty="0" smtClean="0">
                <a:effectLst/>
              </a:rPr>
              <a:t>th</a:t>
            </a:r>
            <a:r>
              <a:rPr lang="en-US" sz="2400" b="0" i="0" baseline="0" dirty="0" smtClean="0">
                <a:effectLst/>
              </a:rPr>
              <a:t> )</a:t>
            </a:r>
            <a:endParaRPr lang="en-US" sz="2400" dirty="0" smtClean="0">
              <a:effectLst/>
            </a:endParaRPr>
          </a:p>
          <a:p>
            <a:pPr marL="0" marR="0" indent="0" algn="ctr" defTabSz="914400" rtl="0" eaLnBrk="1" fontAlgn="auto" latinLnBrk="0" hangingPunct="1">
              <a:lnSpc>
                <a:spcPct val="100000"/>
              </a:lnSpc>
              <a:spcBef>
                <a:spcPts val="0"/>
              </a:spcBef>
              <a:spcAft>
                <a:spcPts val="0"/>
              </a:spcAft>
              <a:buClrTx/>
              <a:buSzTx/>
              <a:buFontTx/>
              <a:buNone/>
              <a:tabLst/>
              <a:defRPr sz="2400">
                <a:solidFill>
                  <a:prstClr val="black">
                    <a:lumMod val="65000"/>
                    <a:lumOff val="35000"/>
                  </a:prstClr>
                </a:solidFill>
              </a:defRPr>
            </a:pPr>
            <a:r>
              <a:rPr lang="en-US" sz="2400" baseline="0" dirty="0" smtClean="0"/>
              <a:t> </a:t>
            </a:r>
            <a:endParaRPr lang="en-US" sz="2400" dirty="0"/>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2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GPU</c:v>
                </c:pt>
              </c:strCache>
            </c:strRef>
          </c:tx>
          <c:spPr>
            <a:solidFill>
              <a:schemeClr val="accent1"/>
            </a:solidFill>
            <a:ln>
              <a:noFill/>
            </a:ln>
            <a:effectLst/>
          </c:spPr>
          <c:invertIfNegative val="0"/>
          <c:dLbls>
            <c:dLbl>
              <c:idx val="0"/>
              <c:layout>
                <c:manualLayout>
                  <c:x val="0.0120772946859903"/>
                  <c:y val="-0.294782892066762"/>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Sheet1!$B$2</c:f>
              <c:numCache>
                <c:formatCode>General</c:formatCode>
                <c:ptCount val="1"/>
                <c:pt idx="0">
                  <c:v>34548.0</c:v>
                </c:pt>
              </c:numCache>
            </c:numRef>
          </c:val>
        </c:ser>
        <c:ser>
          <c:idx val="1"/>
          <c:order val="1"/>
          <c:tx>
            <c:strRef>
              <c:f>Sheet1!$C$1</c:f>
              <c:strCache>
                <c:ptCount val="1"/>
                <c:pt idx="0">
                  <c:v>RM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Sheet1!$C$2</c:f>
              <c:numCache>
                <c:formatCode>General</c:formatCode>
                <c:ptCount val="1"/>
                <c:pt idx="0">
                  <c:v>548764.0</c:v>
                </c:pt>
              </c:numCache>
            </c:numRef>
          </c:val>
        </c:ser>
        <c:ser>
          <c:idx val="2"/>
          <c:order val="2"/>
          <c:tx>
            <c:strRef>
              <c:f>Sheet1!$D$1</c:f>
              <c:strCache>
                <c:ptCount val="1"/>
                <c:pt idx="0">
                  <c:v>LM</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Sheet1!$D$2</c:f>
              <c:numCache>
                <c:formatCode>General</c:formatCode>
                <c:ptCount val="1"/>
                <c:pt idx="0">
                  <c:v>61940.0</c:v>
                </c:pt>
              </c:numCache>
            </c:numRef>
          </c:val>
        </c:ser>
        <c:dLbls>
          <c:dLblPos val="ctr"/>
          <c:showLegendKey val="0"/>
          <c:showVal val="1"/>
          <c:showCatName val="0"/>
          <c:showSerName val="0"/>
          <c:showPercent val="0"/>
          <c:showBubbleSize val="0"/>
        </c:dLbls>
        <c:gapWidth val="150"/>
        <c:overlap val="100"/>
        <c:axId val="901531232"/>
        <c:axId val="901534064"/>
      </c:barChart>
      <c:catAx>
        <c:axId val="901531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01534064"/>
        <c:crosses val="autoZero"/>
        <c:auto val="1"/>
        <c:lblAlgn val="ctr"/>
        <c:lblOffset val="100"/>
        <c:noMultiLvlLbl val="0"/>
      </c:catAx>
      <c:valAx>
        <c:axId val="90153406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01531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97DC5-F2BA-324C-8419-BAA08E154F9C}" type="datetimeFigureOut">
              <a:rPr lang="en-US" smtClean="0"/>
              <a:t>8/5/18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C59D3-1609-D246-A35D-DDF0FF8854EA}" type="slidenum">
              <a:rPr lang="en-US" smtClean="0"/>
              <a:t>‹#›</a:t>
            </a:fld>
            <a:endParaRPr lang="en-US"/>
          </a:p>
        </p:txBody>
      </p:sp>
    </p:spTree>
    <p:extLst>
      <p:ext uri="{BB962C8B-B14F-4D97-AF65-F5344CB8AC3E}">
        <p14:creationId xmlns:p14="http://schemas.microsoft.com/office/powerpoint/2010/main" val="113996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PSC offers a wide range of high-performing computational resources for the nationwide academic communities. Given the variations of the project scale and field, sometimes a specific type of resource is heavily used while others are idle. To alleviate the burden of heavily used ones and minimize the wait time for both batch and interactive jobs on Bridges, administrators run routine commands to get a sense of the real-time usage pattern and queue length. Decision makers also depend on these manually-ran query reports to monitor the overall machine utilization and decide on the necessity for center to purchase additional computational resources. Moreover, our clients, the users, and user account administrators also need to obtain actionable information about queues, account utilization, and system load at real time. This project aims to create an end to end pipeline to automate the process of delivering the right data to the right people. This presentation will discuss how </a:t>
            </a:r>
            <a:r>
              <a:rPr lang="en-US" dirty="0" err="1" smtClean="0"/>
              <a:t>Calima</a:t>
            </a:r>
            <a:r>
              <a:rPr lang="en-US" dirty="0" smtClean="0"/>
              <a:t> Dashboard project was implemented as well as how different stakeholders can benefit from this BI tool.</a:t>
            </a:r>
          </a:p>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3</a:t>
            </a:fld>
            <a:endParaRPr lang="en-US"/>
          </a:p>
        </p:txBody>
      </p:sp>
    </p:spTree>
    <p:extLst>
      <p:ext uri="{BB962C8B-B14F-4D97-AF65-F5344CB8AC3E}">
        <p14:creationId xmlns:p14="http://schemas.microsoft.com/office/powerpoint/2010/main" val="168425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23</a:t>
            </a:fld>
            <a:endParaRPr lang="en-US"/>
          </a:p>
        </p:txBody>
      </p:sp>
    </p:spTree>
    <p:extLst>
      <p:ext uri="{BB962C8B-B14F-4D97-AF65-F5344CB8AC3E}">
        <p14:creationId xmlns:p14="http://schemas.microsoft.com/office/powerpoint/2010/main" val="24941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4</a:t>
            </a:fld>
            <a:endParaRPr lang="en-US"/>
          </a:p>
        </p:txBody>
      </p:sp>
    </p:spTree>
    <p:extLst>
      <p:ext uri="{BB962C8B-B14F-4D97-AF65-F5344CB8AC3E}">
        <p14:creationId xmlns:p14="http://schemas.microsoft.com/office/powerpoint/2010/main" val="1944101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6</a:t>
            </a:fld>
            <a:endParaRPr lang="en-US"/>
          </a:p>
        </p:txBody>
      </p:sp>
    </p:spTree>
    <p:extLst>
      <p:ext uri="{BB962C8B-B14F-4D97-AF65-F5344CB8AC3E}">
        <p14:creationId xmlns:p14="http://schemas.microsoft.com/office/powerpoint/2010/main" val="160579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8</a:t>
            </a:fld>
            <a:endParaRPr lang="en-US"/>
          </a:p>
        </p:txBody>
      </p:sp>
    </p:spTree>
    <p:extLst>
      <p:ext uri="{BB962C8B-B14F-4D97-AF65-F5344CB8AC3E}">
        <p14:creationId xmlns:p14="http://schemas.microsoft.com/office/powerpoint/2010/main" val="14621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11</a:t>
            </a:fld>
            <a:endParaRPr lang="en-US"/>
          </a:p>
        </p:txBody>
      </p:sp>
    </p:spTree>
    <p:extLst>
      <p:ext uri="{BB962C8B-B14F-4D97-AF65-F5344CB8AC3E}">
        <p14:creationId xmlns:p14="http://schemas.microsoft.com/office/powerpoint/2010/main" val="1257980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execute </a:t>
            </a:r>
            <a:r>
              <a:rPr lang="en-US" dirty="0" err="1" smtClean="0"/>
              <a:t>sacct</a:t>
            </a:r>
            <a:r>
              <a:rPr lang="en-US" dirty="0" smtClean="0"/>
              <a:t>/</a:t>
            </a:r>
            <a:r>
              <a:rPr lang="en-US" dirty="0" err="1" smtClean="0"/>
              <a:t>sacctmgr</a:t>
            </a:r>
            <a:r>
              <a:rPr lang="en-US" dirty="0" smtClean="0"/>
              <a:t> command every day </a:t>
            </a:r>
            <a:r>
              <a:rPr lang="en-US" dirty="0" smtClean="0">
                <a:sym typeface="Wingdings"/>
              </a:rPr>
              <a:t> get log csv</a:t>
            </a:r>
          </a:p>
          <a:p>
            <a:r>
              <a:rPr lang="en-US" dirty="0" smtClean="0">
                <a:sym typeface="Wingdings"/>
              </a:rPr>
              <a:t>2. Execute python script(data cleansing) by submitting batch </a:t>
            </a:r>
            <a:r>
              <a:rPr lang="en-US" dirty="0" err="1" smtClean="0">
                <a:sym typeface="Wingdings"/>
              </a:rPr>
              <a:t>jobsget</a:t>
            </a:r>
            <a:r>
              <a:rPr lang="en-US" dirty="0" smtClean="0">
                <a:sym typeface="Wingdings"/>
              </a:rPr>
              <a:t> 9 new csv</a:t>
            </a:r>
          </a:p>
          <a:p>
            <a:r>
              <a:rPr lang="en-US" dirty="0" smtClean="0">
                <a:sym typeface="Wingdings"/>
              </a:rPr>
              <a:t>3.Copy these files from local to </a:t>
            </a:r>
            <a:r>
              <a:rPr lang="en-US" dirty="0" err="1" smtClean="0">
                <a:sym typeface="Wingdings"/>
              </a:rPr>
              <a:t>docker</a:t>
            </a:r>
            <a:endParaRPr lang="en-US" dirty="0" smtClean="0">
              <a:sym typeface="Wingdings"/>
            </a:endParaRPr>
          </a:p>
          <a:p>
            <a:r>
              <a:rPr lang="en-US" dirty="0" smtClean="0">
                <a:sym typeface="Wingdings"/>
              </a:rPr>
              <a:t>4. </a:t>
            </a:r>
            <a:r>
              <a:rPr lang="en-US" dirty="0" err="1" smtClean="0">
                <a:sym typeface="Wingdings"/>
              </a:rPr>
              <a:t>Logstash</a:t>
            </a:r>
            <a:r>
              <a:rPr lang="en-US" dirty="0" smtClean="0">
                <a:sym typeface="Wingdings"/>
              </a:rPr>
              <a:t> will ingest new data into </a:t>
            </a:r>
            <a:r>
              <a:rPr lang="en-US" dirty="0" err="1" smtClean="0">
                <a:sym typeface="Wingdings"/>
              </a:rPr>
              <a:t>Elasticsearch</a:t>
            </a:r>
            <a:endParaRPr lang="en-US" dirty="0" smtClean="0">
              <a:sym typeface="Wingdings"/>
            </a:endParaRPr>
          </a:p>
          <a:p>
            <a:r>
              <a:rPr lang="en-US" dirty="0" smtClean="0">
                <a:sym typeface="Wingdings"/>
              </a:rPr>
              <a:t>5. New data will show on </a:t>
            </a:r>
            <a:r>
              <a:rPr lang="en-US" dirty="0" err="1" smtClean="0">
                <a:sym typeface="Wingdings"/>
              </a:rPr>
              <a:t>Kibana</a:t>
            </a:r>
            <a:r>
              <a:rPr lang="en-US" dirty="0" smtClean="0">
                <a:sym typeface="Wingdings"/>
              </a:rPr>
              <a:t> Dashboard with updated graphs</a:t>
            </a:r>
          </a:p>
          <a:p>
            <a:endParaRPr lang="en-US"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13</a:t>
            </a:fld>
            <a:endParaRPr lang="en-US"/>
          </a:p>
        </p:txBody>
      </p:sp>
    </p:spTree>
    <p:extLst>
      <p:ext uri="{BB962C8B-B14F-4D97-AF65-F5344CB8AC3E}">
        <p14:creationId xmlns:p14="http://schemas.microsoft.com/office/powerpoint/2010/main" val="1620105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18</a:t>
            </a:fld>
            <a:endParaRPr lang="en-US"/>
          </a:p>
        </p:txBody>
      </p:sp>
    </p:spTree>
    <p:extLst>
      <p:ext uri="{BB962C8B-B14F-4D97-AF65-F5344CB8AC3E}">
        <p14:creationId xmlns:p14="http://schemas.microsoft.com/office/powerpoint/2010/main" val="1564111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21</a:t>
            </a:fld>
            <a:endParaRPr lang="en-US"/>
          </a:p>
        </p:txBody>
      </p:sp>
    </p:spTree>
    <p:extLst>
      <p:ext uri="{BB962C8B-B14F-4D97-AF65-F5344CB8AC3E}">
        <p14:creationId xmlns:p14="http://schemas.microsoft.com/office/powerpoint/2010/main" val="98401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2C59D3-1609-D246-A35D-DDF0FF8854EA}" type="slidenum">
              <a:rPr lang="en-US" smtClean="0"/>
              <a:t>22</a:t>
            </a:fld>
            <a:endParaRPr lang="en-US"/>
          </a:p>
        </p:txBody>
      </p:sp>
    </p:spTree>
    <p:extLst>
      <p:ext uri="{BB962C8B-B14F-4D97-AF65-F5344CB8AC3E}">
        <p14:creationId xmlns:p14="http://schemas.microsoft.com/office/powerpoint/2010/main" val="832676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18BA46-3FC4-F64A-B37F-C05A5B854AFE}"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8BA46-3FC4-F64A-B37F-C05A5B854AFE}"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8BA46-3FC4-F64A-B37F-C05A5B854AFE}"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18BA46-3FC4-F64A-B37F-C05A5B854AFE}"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18BA46-3FC4-F64A-B37F-C05A5B854AFE}" type="datetimeFigureOut">
              <a:rPr lang="en-US" smtClean="0"/>
              <a:t>8/5/18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18BA46-3FC4-F64A-B37F-C05A5B854AFE}" type="datetimeFigureOut">
              <a:rPr lang="en-US" smtClean="0"/>
              <a:t>8/5/18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18BA46-3FC4-F64A-B37F-C05A5B854AFE}" type="datetimeFigureOut">
              <a:rPr lang="en-US" smtClean="0"/>
              <a:t>8/5/18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18BA46-3FC4-F64A-B37F-C05A5B854AFE}" type="datetimeFigureOut">
              <a:rPr lang="en-US" smtClean="0"/>
              <a:t>8/5/18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18BA46-3FC4-F64A-B37F-C05A5B854AFE}" type="datetimeFigureOut">
              <a:rPr lang="en-US" smtClean="0"/>
              <a:t>8/5/18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18BA46-3FC4-F64A-B37F-C05A5B854AFE}" type="datetimeFigureOut">
              <a:rPr lang="en-US" smtClean="0"/>
              <a:t>8/5/18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18BA46-3FC4-F64A-B37F-C05A5B854AFE}" type="datetimeFigureOut">
              <a:rPr lang="en-US" smtClean="0"/>
              <a:t>8/5/18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F1D22-32D8-3B4C-8C8A-8D320F463915}"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8BA46-3FC4-F64A-B37F-C05A5B854AFE}" type="datetimeFigureOut">
              <a:rPr lang="en-US" smtClean="0"/>
              <a:t>8/5/18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F1D22-32D8-3B4C-8C8A-8D320F46391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0.0.0.0:8889/notebooks/All.ipynb#Sample-sacctmgr-command:" TargetMode="Externa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3.tiff"/><Relationship Id="rId7" Type="http://schemas.openxmlformats.org/officeDocument/2006/relationships/image" Target="../media/image7.tiff"/><Relationship Id="rId8" Type="http://schemas.openxmlformats.org/officeDocument/2006/relationships/image" Target="../media/image15.tiff"/><Relationship Id="rId9"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a:t>PSC Interns 2018 Final Report Presentation</a:t>
            </a:r>
            <a:r>
              <a:rPr lang="en-US" sz="3600" dirty="0" smtClean="0"/>
              <a:t>: </a:t>
            </a:r>
            <a:br>
              <a:rPr lang="en-US" sz="3600" dirty="0" smtClean="0"/>
            </a:br>
            <a:r>
              <a:rPr lang="en-US" sz="3600" dirty="0" smtClean="0"/>
              <a:t>Building a Data </a:t>
            </a:r>
            <a:r>
              <a:rPr lang="en-US" sz="3600" dirty="0"/>
              <a:t>P</a:t>
            </a:r>
            <a:r>
              <a:rPr lang="en-US" sz="3600" dirty="0" smtClean="0"/>
              <a:t>ipeline for </a:t>
            </a:r>
            <a:r>
              <a:rPr lang="en-US" sz="3600" dirty="0" err="1" smtClean="0"/>
              <a:t>Calima</a:t>
            </a:r>
            <a:r>
              <a:rPr lang="en-US" sz="3600" dirty="0" smtClean="0"/>
              <a:t> Dashboard</a:t>
            </a:r>
            <a:endParaRPr lang="en-US" sz="3600" dirty="0"/>
          </a:p>
        </p:txBody>
      </p:sp>
      <p:sp>
        <p:nvSpPr>
          <p:cNvPr id="3" name="Subtitle 2"/>
          <p:cNvSpPr>
            <a:spLocks noGrp="1"/>
          </p:cNvSpPr>
          <p:nvPr>
            <p:ph type="subTitle" idx="1"/>
          </p:nvPr>
        </p:nvSpPr>
        <p:spPr>
          <a:xfrm>
            <a:off x="1524000" y="4538210"/>
            <a:ext cx="9144000" cy="1655762"/>
          </a:xfrm>
        </p:spPr>
        <p:txBody>
          <a:bodyPr/>
          <a:lstStyle/>
          <a:p>
            <a:r>
              <a:rPr lang="en-US" dirty="0" smtClean="0"/>
              <a:t>Date: 2018/08/04</a:t>
            </a:r>
          </a:p>
          <a:p>
            <a:r>
              <a:rPr lang="en-US" dirty="0" smtClean="0"/>
              <a:t> Intern: Alice (Chia-Hua Lee)</a:t>
            </a:r>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Sacct</a:t>
            </a:r>
            <a:r>
              <a:rPr lang="en-US" dirty="0" smtClean="0"/>
              <a:t> Data Size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539952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2887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a:xfrm>
            <a:off x="838200" y="1825625"/>
            <a:ext cx="10640786" cy="4607832"/>
          </a:xfrm>
        </p:spPr>
        <p:txBody>
          <a:bodyPr>
            <a:normAutofit fontScale="85000" lnSpcReduction="20000"/>
          </a:bodyPr>
          <a:lstStyle/>
          <a:p>
            <a:r>
              <a:rPr lang="en-US" dirty="0" smtClean="0"/>
              <a:t>GPU Utilization &amp; Backlogs </a:t>
            </a:r>
          </a:p>
          <a:p>
            <a:pPr marL="0" indent="0">
              <a:buNone/>
            </a:pPr>
            <a:r>
              <a:rPr lang="en-US" dirty="0" smtClean="0"/>
              <a:t>EX: Run a </a:t>
            </a:r>
            <a:r>
              <a:rPr lang="en-US" dirty="0"/>
              <a:t>GPU job on 4 P100 nodes for 30 minutes </a:t>
            </a:r>
            <a:r>
              <a:rPr lang="en-US" dirty="0" smtClean="0"/>
              <a:t>is</a:t>
            </a:r>
          </a:p>
          <a:p>
            <a:pPr marL="0" indent="0">
              <a:buNone/>
            </a:pPr>
            <a:r>
              <a:rPr lang="en-US" dirty="0" smtClean="0">
                <a:sym typeface="Wingdings"/>
              </a:rPr>
              <a:t></a:t>
            </a:r>
            <a:r>
              <a:rPr lang="mr-IN" dirty="0" err="1" smtClean="0"/>
              <a:t>interact</a:t>
            </a:r>
            <a:r>
              <a:rPr lang="mr-IN" dirty="0" smtClean="0"/>
              <a:t> </a:t>
            </a:r>
            <a:r>
              <a:rPr lang="mr-IN" dirty="0" smtClean="0">
                <a:solidFill>
                  <a:srgbClr val="FFC000"/>
                </a:solidFill>
              </a:rPr>
              <a:t>-</a:t>
            </a:r>
            <a:r>
              <a:rPr lang="mr-IN" dirty="0" err="1" smtClean="0">
                <a:solidFill>
                  <a:srgbClr val="FFC000"/>
                </a:solidFill>
              </a:rPr>
              <a:t>p</a:t>
            </a:r>
            <a:r>
              <a:rPr lang="mr-IN" dirty="0" smtClean="0">
                <a:solidFill>
                  <a:srgbClr val="FFC000"/>
                </a:solidFill>
              </a:rPr>
              <a:t> GPU </a:t>
            </a:r>
            <a:r>
              <a:rPr lang="mr-IN" dirty="0" smtClean="0"/>
              <a:t>--</a:t>
            </a:r>
            <a:r>
              <a:rPr lang="mr-IN" dirty="0" err="1" smtClean="0"/>
              <a:t>gres</a:t>
            </a:r>
            <a:r>
              <a:rPr lang="mr-IN" dirty="0" smtClean="0"/>
              <a:t>=gpu:</a:t>
            </a:r>
            <a:r>
              <a:rPr lang="mr-IN" dirty="0" smtClean="0">
                <a:solidFill>
                  <a:srgbClr val="0070C0"/>
                </a:solidFill>
              </a:rPr>
              <a:t>p100</a:t>
            </a:r>
            <a:r>
              <a:rPr lang="mr-IN" dirty="0" smtClean="0"/>
              <a:t>:</a:t>
            </a:r>
            <a:r>
              <a:rPr lang="mr-IN" dirty="0" smtClean="0">
                <a:solidFill>
                  <a:schemeClr val="accent2">
                    <a:lumMod val="75000"/>
                  </a:schemeClr>
                </a:solidFill>
              </a:rPr>
              <a:t>2</a:t>
            </a:r>
            <a:r>
              <a:rPr lang="mr-IN" dirty="0" smtClean="0"/>
              <a:t> </a:t>
            </a:r>
            <a:r>
              <a:rPr lang="mr-IN" dirty="0" smtClean="0">
                <a:solidFill>
                  <a:srgbClr val="7030A0"/>
                </a:solidFill>
              </a:rPr>
              <a:t>-</a:t>
            </a:r>
            <a:r>
              <a:rPr lang="mr-IN" dirty="0" err="1" smtClean="0">
                <a:solidFill>
                  <a:srgbClr val="7030A0"/>
                </a:solidFill>
              </a:rPr>
              <a:t>N</a:t>
            </a:r>
            <a:r>
              <a:rPr lang="mr-IN" dirty="0" smtClean="0">
                <a:solidFill>
                  <a:srgbClr val="7030A0"/>
                </a:solidFill>
              </a:rPr>
              <a:t> 4 </a:t>
            </a:r>
            <a:r>
              <a:rPr lang="mr-IN" sz="2900" dirty="0" smtClean="0">
                <a:solidFill>
                  <a:srgbClr val="FF0000"/>
                </a:solidFill>
              </a:rPr>
              <a:t>–</a:t>
            </a:r>
            <a:r>
              <a:rPr lang="mr-IN" sz="2900" dirty="0" err="1" smtClean="0">
                <a:solidFill>
                  <a:srgbClr val="FF0000"/>
                </a:solidFill>
              </a:rPr>
              <a:t>t</a:t>
            </a:r>
            <a:r>
              <a:rPr lang="en-US" sz="2900" dirty="0" smtClean="0">
                <a:solidFill>
                  <a:srgbClr val="FF0000"/>
                </a:solidFill>
              </a:rPr>
              <a:t> 30:00:00</a:t>
            </a:r>
            <a:endParaRPr lang="en-US" dirty="0" smtClean="0"/>
          </a:p>
          <a:p>
            <a:r>
              <a:rPr lang="en-US" dirty="0" smtClean="0"/>
              <a:t>RM Utilization &amp; Backlogs </a:t>
            </a:r>
          </a:p>
          <a:p>
            <a:pPr marL="0" indent="0">
              <a:buNone/>
            </a:pPr>
            <a:r>
              <a:rPr lang="en-US" dirty="0" smtClean="0"/>
              <a:t>EX: Run </a:t>
            </a:r>
            <a:r>
              <a:rPr lang="en-US" dirty="0"/>
              <a:t>in the RM-shared partition using 4 cores and 1 hour of </a:t>
            </a:r>
            <a:r>
              <a:rPr lang="en-US" dirty="0" err="1"/>
              <a:t>walltime</a:t>
            </a:r>
            <a:r>
              <a:rPr lang="en-US" dirty="0"/>
              <a:t>. </a:t>
            </a:r>
            <a:endParaRPr lang="en-US" dirty="0" smtClean="0"/>
          </a:p>
          <a:p>
            <a:pPr marL="0" indent="0">
              <a:buNone/>
            </a:pPr>
            <a:r>
              <a:rPr lang="en-US" dirty="0" smtClean="0">
                <a:sym typeface="Wingdings"/>
              </a:rPr>
              <a:t></a:t>
            </a:r>
            <a:r>
              <a:rPr lang="en-US" dirty="0" smtClean="0"/>
              <a:t>interact </a:t>
            </a:r>
            <a:r>
              <a:rPr lang="en-US" dirty="0">
                <a:solidFill>
                  <a:srgbClr val="FFC000"/>
                </a:solidFill>
              </a:rPr>
              <a:t>-p RM-shared </a:t>
            </a:r>
            <a:r>
              <a:rPr lang="en-US" dirty="0">
                <a:solidFill>
                  <a:srgbClr val="002060"/>
                </a:solidFill>
              </a:rPr>
              <a:t>--</a:t>
            </a:r>
            <a:r>
              <a:rPr lang="en-US" dirty="0" err="1">
                <a:solidFill>
                  <a:srgbClr val="002060"/>
                </a:solidFill>
              </a:rPr>
              <a:t>ntasks</a:t>
            </a:r>
            <a:r>
              <a:rPr lang="en-US" dirty="0">
                <a:solidFill>
                  <a:srgbClr val="002060"/>
                </a:solidFill>
              </a:rPr>
              <a:t>-per-node=4 </a:t>
            </a:r>
            <a:r>
              <a:rPr lang="mr-IN" dirty="0">
                <a:solidFill>
                  <a:srgbClr val="FF0000"/>
                </a:solidFill>
              </a:rPr>
              <a:t>–</a:t>
            </a:r>
            <a:r>
              <a:rPr lang="mr-IN" dirty="0" err="1">
                <a:solidFill>
                  <a:srgbClr val="FF0000"/>
                </a:solidFill>
              </a:rPr>
              <a:t>t</a:t>
            </a:r>
            <a:r>
              <a:rPr lang="en-US" dirty="0" smtClean="0">
                <a:solidFill>
                  <a:srgbClr val="FF0000"/>
                </a:solidFill>
              </a:rPr>
              <a:t> 1:00:00</a:t>
            </a:r>
            <a:endParaRPr lang="en-US" dirty="0"/>
          </a:p>
          <a:p>
            <a:pPr marL="0" indent="0">
              <a:buNone/>
            </a:pPr>
            <a:r>
              <a:rPr lang="en-US" dirty="0" smtClean="0">
                <a:sym typeface="Wingdings"/>
              </a:rPr>
              <a:t></a:t>
            </a:r>
            <a:r>
              <a:rPr lang="mr-IN" dirty="0" err="1" smtClean="0"/>
              <a:t>interact</a:t>
            </a:r>
            <a:r>
              <a:rPr lang="mr-IN" dirty="0" smtClean="0"/>
              <a:t> </a:t>
            </a:r>
            <a:r>
              <a:rPr lang="mr-IN" dirty="0">
                <a:solidFill>
                  <a:srgbClr val="FFC000"/>
                </a:solidFill>
              </a:rPr>
              <a:t>-</a:t>
            </a:r>
            <a:r>
              <a:rPr lang="mr-IN" dirty="0" err="1">
                <a:solidFill>
                  <a:srgbClr val="FFC000"/>
                </a:solidFill>
              </a:rPr>
              <a:t>p</a:t>
            </a:r>
            <a:r>
              <a:rPr lang="mr-IN" dirty="0">
                <a:solidFill>
                  <a:srgbClr val="FFC000"/>
                </a:solidFill>
              </a:rPr>
              <a:t> RM </a:t>
            </a:r>
            <a:r>
              <a:rPr lang="mr-IN" dirty="0">
                <a:solidFill>
                  <a:srgbClr val="7030A0"/>
                </a:solidFill>
              </a:rPr>
              <a:t>-</a:t>
            </a:r>
            <a:r>
              <a:rPr lang="mr-IN" dirty="0" err="1">
                <a:solidFill>
                  <a:srgbClr val="7030A0"/>
                </a:solidFill>
              </a:rPr>
              <a:t>N</a:t>
            </a:r>
            <a:r>
              <a:rPr lang="mr-IN" dirty="0">
                <a:solidFill>
                  <a:srgbClr val="7030A0"/>
                </a:solidFill>
              </a:rPr>
              <a:t> 2 </a:t>
            </a:r>
            <a:r>
              <a:rPr lang="mr-IN" dirty="0">
                <a:solidFill>
                  <a:srgbClr val="FF0000"/>
                </a:solidFill>
              </a:rPr>
              <a:t>-</a:t>
            </a:r>
            <a:r>
              <a:rPr lang="mr-IN" dirty="0" err="1">
                <a:solidFill>
                  <a:srgbClr val="FF0000"/>
                </a:solidFill>
              </a:rPr>
              <a:t>t</a:t>
            </a:r>
            <a:r>
              <a:rPr lang="mr-IN" dirty="0">
                <a:solidFill>
                  <a:srgbClr val="FF0000"/>
                </a:solidFill>
              </a:rPr>
              <a:t> </a:t>
            </a:r>
            <a:r>
              <a:rPr lang="mr-IN" sz="2400" dirty="0" smtClean="0">
                <a:solidFill>
                  <a:srgbClr val="FF0000"/>
                </a:solidFill>
              </a:rPr>
              <a:t>30:00</a:t>
            </a:r>
            <a:endParaRPr lang="en-US" sz="2400" dirty="0">
              <a:solidFill>
                <a:srgbClr val="FF0000"/>
              </a:solidFill>
            </a:endParaRPr>
          </a:p>
          <a:p>
            <a:r>
              <a:rPr lang="en-US" dirty="0" smtClean="0"/>
              <a:t>LM </a:t>
            </a:r>
            <a:r>
              <a:rPr lang="en-US" dirty="0"/>
              <a:t>Utilization &amp; Backlogs </a:t>
            </a:r>
            <a:endParaRPr lang="en-US" dirty="0" smtClean="0"/>
          </a:p>
          <a:p>
            <a:pPr marL="0" indent="0">
              <a:buNone/>
            </a:pPr>
            <a:r>
              <a:rPr lang="en-US" dirty="0" smtClean="0"/>
              <a:t>EX: Run in the LM partition for 10 hours of wall time and 6TB of memory is: </a:t>
            </a:r>
          </a:p>
          <a:p>
            <a:pPr marL="0" indent="0">
              <a:buNone/>
            </a:pPr>
            <a:r>
              <a:rPr lang="en-US" dirty="0" smtClean="0">
                <a:sym typeface="Wingdings"/>
              </a:rPr>
              <a:t>interact</a:t>
            </a:r>
            <a:r>
              <a:rPr lang="en-US" dirty="0" smtClean="0"/>
              <a:t> </a:t>
            </a:r>
            <a:r>
              <a:rPr lang="en-US" dirty="0">
                <a:solidFill>
                  <a:srgbClr val="FFC000"/>
                </a:solidFill>
              </a:rPr>
              <a:t>-p LM </a:t>
            </a:r>
            <a:r>
              <a:rPr lang="en-US" dirty="0">
                <a:solidFill>
                  <a:srgbClr val="FF0000"/>
                </a:solidFill>
              </a:rPr>
              <a:t>- t 10:00:00 </a:t>
            </a:r>
            <a:r>
              <a:rPr lang="en-US" dirty="0">
                <a:solidFill>
                  <a:srgbClr val="00B050"/>
                </a:solidFill>
              </a:rPr>
              <a:t>--mem 6000GB </a:t>
            </a:r>
            <a:endParaRPr lang="en-US" dirty="0" smtClean="0"/>
          </a:p>
          <a:p>
            <a:pPr marL="0" indent="0">
              <a:buNone/>
            </a:pPr>
            <a:endParaRPr lang="en-US" dirty="0"/>
          </a:p>
          <a:p>
            <a:pPr marL="0" indent="0">
              <a:buNone/>
            </a:pPr>
            <a:r>
              <a:rPr lang="en-US" dirty="0" smtClean="0"/>
              <a:t>Dashboard </a:t>
            </a:r>
            <a:r>
              <a:rPr lang="en-US" dirty="0"/>
              <a:t>Link: http://rubber.bridges.psc.edu:5601</a:t>
            </a:r>
            <a:r>
              <a:rPr lang="en-US" dirty="0" smtClean="0"/>
              <a:t>/</a:t>
            </a:r>
            <a:endParaRPr lang="en-US" dirty="0"/>
          </a:p>
        </p:txBody>
      </p:sp>
    </p:spTree>
    <p:extLst>
      <p:ext uri="{BB962C8B-B14F-4D97-AF65-F5344CB8AC3E}">
        <p14:creationId xmlns:p14="http://schemas.microsoft.com/office/powerpoint/2010/main" val="407753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97986" cy="1325563"/>
          </a:xfrm>
        </p:spPr>
        <p:txBody>
          <a:bodyPr>
            <a:normAutofit/>
          </a:bodyPr>
          <a:lstStyle/>
          <a:p>
            <a:r>
              <a:rPr lang="en-US" sz="4000" dirty="0" err="1"/>
              <a:t>s</a:t>
            </a:r>
            <a:r>
              <a:rPr lang="en-US" sz="4000" dirty="0" err="1" smtClean="0"/>
              <a:t>aact</a:t>
            </a:r>
            <a:r>
              <a:rPr lang="en-US" sz="4000" dirty="0" smtClean="0"/>
              <a:t> &amp; </a:t>
            </a:r>
            <a:r>
              <a:rPr lang="en-US" sz="4000" dirty="0" err="1" smtClean="0"/>
              <a:t>sacctmgr</a:t>
            </a:r>
            <a:r>
              <a:rPr lang="en-US" sz="4000" dirty="0" smtClean="0"/>
              <a:t> Raw Data (How to take snapshot?)</a:t>
            </a:r>
            <a:endParaRPr lang="en-US" sz="40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98"/>
          <a:stretch/>
        </p:blipFill>
        <p:spPr>
          <a:xfrm>
            <a:off x="838200" y="3141784"/>
            <a:ext cx="10152990" cy="126178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95"/>
          <a:stretch/>
        </p:blipFill>
        <p:spPr>
          <a:xfrm>
            <a:off x="889904" y="5463273"/>
            <a:ext cx="10152990" cy="789482"/>
          </a:xfrm>
          <a:prstGeom prst="rect">
            <a:avLst/>
          </a:prstGeom>
        </p:spPr>
      </p:pic>
      <p:sp>
        <p:nvSpPr>
          <p:cNvPr id="3" name="Rectangle 2"/>
          <p:cNvSpPr/>
          <p:nvPr/>
        </p:nvSpPr>
        <p:spPr>
          <a:xfrm>
            <a:off x="578998" y="1463605"/>
            <a:ext cx="11034003" cy="1477328"/>
          </a:xfrm>
          <a:prstGeom prst="rect">
            <a:avLst/>
          </a:prstGeom>
        </p:spPr>
        <p:txBody>
          <a:bodyPr wrap="square">
            <a:spAutoFit/>
          </a:bodyPr>
          <a:lstStyle/>
          <a:p>
            <a:r>
              <a:rPr lang="en-US" b="1" dirty="0">
                <a:solidFill>
                  <a:srgbClr val="000000"/>
                </a:solidFill>
                <a:latin typeface="Helvetica Neue" charset="0"/>
              </a:rPr>
              <a:t>Sample </a:t>
            </a:r>
            <a:r>
              <a:rPr lang="en-US" b="1" dirty="0" err="1">
                <a:solidFill>
                  <a:srgbClr val="000000"/>
                </a:solidFill>
                <a:latin typeface="Helvetica Neue" charset="0"/>
              </a:rPr>
              <a:t>sacct</a:t>
            </a:r>
            <a:r>
              <a:rPr lang="en-US" b="1" dirty="0">
                <a:solidFill>
                  <a:srgbClr val="000000"/>
                </a:solidFill>
                <a:latin typeface="Helvetica Neue" charset="0"/>
              </a:rPr>
              <a:t> command for GPU nodes:</a:t>
            </a:r>
          </a:p>
          <a:p>
            <a:r>
              <a:rPr lang="en-US" dirty="0" err="1"/>
              <a:t>sacct</a:t>
            </a:r>
            <a:r>
              <a:rPr lang="en-US" dirty="0"/>
              <a:t> -a -P -X -S 071918-00:00:00 -E 072018-23:59:59 --format=Account,AllocTRES,JobName,JobID,User,Partition,Start,State,Submit,ReqMem,Timelimit,NodeList,End -s </a:t>
            </a:r>
            <a:r>
              <a:rPr lang="en-US" dirty="0">
                <a:solidFill>
                  <a:srgbClr val="FF0000"/>
                </a:solidFill>
              </a:rPr>
              <a:t>CANCELLED,TIMEOUT,FAILED,COMPLETED,NODE_FAIL,OUT_OF_MEMORY </a:t>
            </a:r>
            <a:r>
              <a:rPr lang="en-US" dirty="0"/>
              <a:t>-r GPU,GPU-</a:t>
            </a:r>
            <a:r>
              <a:rPr lang="en-US" dirty="0" err="1"/>
              <a:t>shared,GPU</a:t>
            </a:r>
            <a:r>
              <a:rPr lang="en-US" dirty="0"/>
              <a:t>-small&gt; </a:t>
            </a:r>
            <a:r>
              <a:rPr lang="en-US" dirty="0" err="1"/>
              <a:t>today_gpu.csv</a:t>
            </a:r>
            <a:endParaRPr lang="en-US" dirty="0"/>
          </a:p>
        </p:txBody>
      </p:sp>
      <p:sp>
        <p:nvSpPr>
          <p:cNvPr id="6" name="Rectangle 5"/>
          <p:cNvSpPr/>
          <p:nvPr/>
        </p:nvSpPr>
        <p:spPr>
          <a:xfrm>
            <a:off x="578998" y="4625245"/>
            <a:ext cx="10774802" cy="646331"/>
          </a:xfrm>
          <a:prstGeom prst="rect">
            <a:avLst/>
          </a:prstGeom>
        </p:spPr>
        <p:txBody>
          <a:bodyPr wrap="square">
            <a:spAutoFit/>
          </a:bodyPr>
          <a:lstStyle/>
          <a:p>
            <a:r>
              <a:rPr lang="en-US" b="1" dirty="0">
                <a:solidFill>
                  <a:srgbClr val="000000"/>
                </a:solidFill>
                <a:latin typeface="Helvetica Neue" charset="0"/>
              </a:rPr>
              <a:t>Sample </a:t>
            </a:r>
            <a:r>
              <a:rPr lang="en-US" b="1" dirty="0" err="1">
                <a:solidFill>
                  <a:srgbClr val="000000"/>
                </a:solidFill>
                <a:latin typeface="Helvetica Neue" charset="0"/>
              </a:rPr>
              <a:t>sacctmgr</a:t>
            </a:r>
            <a:r>
              <a:rPr lang="en-US" b="1" dirty="0">
                <a:solidFill>
                  <a:srgbClr val="000000"/>
                </a:solidFill>
                <a:latin typeface="Helvetica Neue" charset="0"/>
              </a:rPr>
              <a:t> command:</a:t>
            </a:r>
            <a:r>
              <a:rPr lang="en-US" b="1" dirty="0">
                <a:solidFill>
                  <a:srgbClr val="337AB7"/>
                </a:solidFill>
                <a:latin typeface="Helvetica Neue" charset="0"/>
                <a:hlinkClick r:id="rId4"/>
              </a:rPr>
              <a:t>¶</a:t>
            </a:r>
            <a:endParaRPr lang="en-US" b="1" dirty="0">
              <a:solidFill>
                <a:srgbClr val="000000"/>
              </a:solidFill>
              <a:latin typeface="Helvetica Neue" charset="0"/>
            </a:endParaRPr>
          </a:p>
          <a:p>
            <a:r>
              <a:rPr lang="en-US" dirty="0" err="1"/>
              <a:t>sacctmgr</a:t>
            </a:r>
            <a:r>
              <a:rPr lang="en-US" dirty="0"/>
              <a:t> show events -P event=node Start=071918-00:00:00 End=072018-23:59:59 &gt; </a:t>
            </a:r>
            <a:r>
              <a:rPr lang="en-US" dirty="0" err="1"/>
              <a:t>today_state.csv</a:t>
            </a:r>
            <a:endParaRPr lang="en-US" dirty="0"/>
          </a:p>
        </p:txBody>
      </p:sp>
    </p:spTree>
    <p:extLst>
      <p:ext uri="{BB962C8B-B14F-4D97-AF65-F5344CB8AC3E}">
        <p14:creationId xmlns:p14="http://schemas.microsoft.com/office/powerpoint/2010/main" val="93090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8705432" y="2371221"/>
            <a:ext cx="2419878" cy="1808162"/>
          </a:xfrm>
          <a:prstGeom prst="rect">
            <a:avLst/>
          </a:prstGeom>
        </p:spPr>
      </p:pic>
      <p:sp>
        <p:nvSpPr>
          <p:cNvPr id="2" name="Title 1"/>
          <p:cNvSpPr>
            <a:spLocks noGrp="1"/>
          </p:cNvSpPr>
          <p:nvPr>
            <p:ph type="title"/>
          </p:nvPr>
        </p:nvSpPr>
        <p:spPr>
          <a:xfrm>
            <a:off x="787271" y="346716"/>
            <a:ext cx="10515600" cy="1325563"/>
          </a:xfrm>
        </p:spPr>
        <p:txBody>
          <a:bodyPr/>
          <a:lstStyle/>
          <a:p>
            <a:r>
              <a:rPr lang="en-US" dirty="0" err="1" smtClean="0"/>
              <a:t>Calima</a:t>
            </a:r>
            <a:r>
              <a:rPr lang="en-US" dirty="0" smtClean="0"/>
              <a:t> Dashboard Data Pipeline</a:t>
            </a:r>
            <a:endParaRPr lang="en-US" dirty="0"/>
          </a:p>
        </p:txBody>
      </p:sp>
      <p:pic>
        <p:nvPicPr>
          <p:cNvPr id="4" name="Picture 3"/>
          <p:cNvPicPr>
            <a:picLocks noChangeAspect="1"/>
          </p:cNvPicPr>
          <p:nvPr/>
        </p:nvPicPr>
        <p:blipFill rotWithShape="1">
          <a:blip r:embed="rId4"/>
          <a:srcRect l="83238" t="-1" r="1270" b="50786"/>
          <a:stretch/>
        </p:blipFill>
        <p:spPr>
          <a:xfrm>
            <a:off x="10847056" y="1264036"/>
            <a:ext cx="911630" cy="927645"/>
          </a:xfrm>
          <a:prstGeom prst="rect">
            <a:avLst/>
          </a:prstGeom>
        </p:spPr>
      </p:pic>
      <p:pic>
        <p:nvPicPr>
          <p:cNvPr id="5" name="Picture 4"/>
          <p:cNvPicPr>
            <a:picLocks noChangeAspect="1"/>
          </p:cNvPicPr>
          <p:nvPr/>
        </p:nvPicPr>
        <p:blipFill rotWithShape="1">
          <a:blip r:embed="rId4"/>
          <a:srcRect l="49406" t="3536" r="24037" b="50000"/>
          <a:stretch/>
        </p:blipFill>
        <p:spPr>
          <a:xfrm>
            <a:off x="9207886" y="1349762"/>
            <a:ext cx="1502350" cy="841919"/>
          </a:xfrm>
          <a:prstGeom prst="rect">
            <a:avLst/>
          </a:prstGeom>
        </p:spPr>
      </p:pic>
      <p:pic>
        <p:nvPicPr>
          <p:cNvPr id="6" name="Picture 5"/>
          <p:cNvPicPr>
            <a:picLocks noChangeAspect="1"/>
          </p:cNvPicPr>
          <p:nvPr/>
        </p:nvPicPr>
        <p:blipFill rotWithShape="1">
          <a:blip r:embed="rId4"/>
          <a:srcRect l="22868" t="3536" r="59427" b="47249"/>
          <a:stretch/>
        </p:blipFill>
        <p:spPr>
          <a:xfrm>
            <a:off x="8026430" y="1346320"/>
            <a:ext cx="1044636" cy="930114"/>
          </a:xfrm>
          <a:prstGeom prst="rect">
            <a:avLst/>
          </a:prstGeom>
        </p:spPr>
      </p:pic>
      <p:pic>
        <p:nvPicPr>
          <p:cNvPr id="7" name="Picture 6"/>
          <p:cNvPicPr>
            <a:picLocks noChangeAspect="1"/>
          </p:cNvPicPr>
          <p:nvPr/>
        </p:nvPicPr>
        <p:blipFill>
          <a:blip r:embed="rId5"/>
          <a:stretch>
            <a:fillRect/>
          </a:stretch>
        </p:blipFill>
        <p:spPr>
          <a:xfrm>
            <a:off x="3073147" y="4951775"/>
            <a:ext cx="2636016" cy="1648744"/>
          </a:xfrm>
          <a:prstGeom prst="rect">
            <a:avLst/>
          </a:prstGeom>
        </p:spPr>
      </p:pic>
      <p:pic>
        <p:nvPicPr>
          <p:cNvPr id="8" name="Picture 7"/>
          <p:cNvPicPr>
            <a:picLocks noChangeAspect="1"/>
          </p:cNvPicPr>
          <p:nvPr/>
        </p:nvPicPr>
        <p:blipFill>
          <a:blip r:embed="rId6"/>
          <a:stretch>
            <a:fillRect/>
          </a:stretch>
        </p:blipFill>
        <p:spPr>
          <a:xfrm>
            <a:off x="1048464" y="1421436"/>
            <a:ext cx="1536500" cy="1154451"/>
          </a:xfrm>
          <a:prstGeom prst="rect">
            <a:avLst/>
          </a:prstGeom>
        </p:spPr>
      </p:pic>
      <p:pic>
        <p:nvPicPr>
          <p:cNvPr id="9" name="Picture 8"/>
          <p:cNvPicPr>
            <a:picLocks noChangeAspect="1"/>
          </p:cNvPicPr>
          <p:nvPr/>
        </p:nvPicPr>
        <p:blipFill>
          <a:blip r:embed="rId7"/>
          <a:stretch>
            <a:fillRect/>
          </a:stretch>
        </p:blipFill>
        <p:spPr>
          <a:xfrm>
            <a:off x="1178464" y="3092928"/>
            <a:ext cx="1276501" cy="1168637"/>
          </a:xfrm>
          <a:prstGeom prst="rect">
            <a:avLst/>
          </a:prstGeom>
        </p:spPr>
      </p:pic>
      <p:pic>
        <p:nvPicPr>
          <p:cNvPr id="10" name="Picture 9"/>
          <p:cNvPicPr>
            <a:picLocks noChangeAspect="1"/>
          </p:cNvPicPr>
          <p:nvPr/>
        </p:nvPicPr>
        <p:blipFill>
          <a:blip r:embed="rId8"/>
          <a:stretch>
            <a:fillRect/>
          </a:stretch>
        </p:blipFill>
        <p:spPr>
          <a:xfrm>
            <a:off x="4678146" y="2944782"/>
            <a:ext cx="1549099" cy="1549099"/>
          </a:xfrm>
          <a:prstGeom prst="rect">
            <a:avLst/>
          </a:prstGeom>
        </p:spPr>
      </p:pic>
      <p:sp>
        <p:nvSpPr>
          <p:cNvPr id="12" name="Rectangle 11"/>
          <p:cNvSpPr/>
          <p:nvPr/>
        </p:nvSpPr>
        <p:spPr>
          <a:xfrm>
            <a:off x="1327541" y="4409711"/>
            <a:ext cx="978345" cy="369332"/>
          </a:xfrm>
          <a:prstGeom prst="rect">
            <a:avLst/>
          </a:prstGeom>
        </p:spPr>
        <p:txBody>
          <a:bodyPr wrap="none">
            <a:spAutoFit/>
          </a:bodyPr>
          <a:lstStyle/>
          <a:p>
            <a:r>
              <a:rPr lang="en-US" dirty="0" smtClean="0">
                <a:sym typeface="Wingdings"/>
              </a:rPr>
              <a:t>CSV files</a:t>
            </a:r>
            <a:endParaRPr lang="en-US" dirty="0">
              <a:sym typeface="Wingdings"/>
            </a:endParaRPr>
          </a:p>
        </p:txBody>
      </p:sp>
      <p:sp>
        <p:nvSpPr>
          <p:cNvPr id="14" name="Rectangle 13"/>
          <p:cNvSpPr/>
          <p:nvPr/>
        </p:nvSpPr>
        <p:spPr>
          <a:xfrm>
            <a:off x="6039392" y="5467187"/>
            <a:ext cx="5792035" cy="923330"/>
          </a:xfrm>
          <a:prstGeom prst="rect">
            <a:avLst/>
          </a:prstGeom>
        </p:spPr>
        <p:txBody>
          <a:bodyPr wrap="none">
            <a:spAutoFit/>
          </a:bodyPr>
          <a:lstStyle/>
          <a:p>
            <a:pPr marL="342900" indent="-342900">
              <a:buAutoNum type="arabicPeriod"/>
            </a:pPr>
            <a:r>
              <a:rPr lang="en-US" dirty="0" smtClean="0">
                <a:sym typeface="Wingdings"/>
              </a:rPr>
              <a:t>Execute command to extract data</a:t>
            </a:r>
          </a:p>
          <a:p>
            <a:pPr marL="342900" indent="-342900">
              <a:buAutoNum type="arabicPeriod"/>
            </a:pPr>
            <a:r>
              <a:rPr lang="en-US" dirty="0" smtClean="0">
                <a:sym typeface="Wingdings"/>
              </a:rPr>
              <a:t>Invoke python script to clean data</a:t>
            </a:r>
          </a:p>
          <a:p>
            <a:pPr marL="342900" indent="-342900">
              <a:buAutoNum type="arabicPeriod"/>
            </a:pPr>
            <a:r>
              <a:rPr lang="en-US" dirty="0" smtClean="0">
                <a:sym typeface="Wingdings"/>
              </a:rPr>
              <a:t>Copy the processed data to </a:t>
            </a:r>
            <a:r>
              <a:rPr lang="en-US" dirty="0" err="1" smtClean="0">
                <a:sym typeface="Wingdings"/>
              </a:rPr>
              <a:t>docker</a:t>
            </a:r>
            <a:r>
              <a:rPr lang="en-US" dirty="0" smtClean="0">
                <a:sym typeface="Wingdings"/>
              </a:rPr>
              <a:t> (</a:t>
            </a:r>
            <a:r>
              <a:rPr lang="en-US" dirty="0" err="1" smtClean="0">
                <a:sym typeface="Wingdings"/>
              </a:rPr>
              <a:t>inotifywait</a:t>
            </a:r>
            <a:r>
              <a:rPr lang="en-US" dirty="0" smtClean="0">
                <a:sym typeface="Wingdings"/>
              </a:rPr>
              <a:t> package)</a:t>
            </a:r>
            <a:endParaRPr lang="en-US" dirty="0">
              <a:sym typeface="Wingdings"/>
            </a:endParaRPr>
          </a:p>
        </p:txBody>
      </p:sp>
      <p:pic>
        <p:nvPicPr>
          <p:cNvPr id="15" name="Picture 14"/>
          <p:cNvPicPr>
            <a:picLocks noChangeAspect="1"/>
          </p:cNvPicPr>
          <p:nvPr/>
        </p:nvPicPr>
        <p:blipFill>
          <a:blip r:embed="rId9"/>
          <a:stretch>
            <a:fillRect/>
          </a:stretch>
        </p:blipFill>
        <p:spPr>
          <a:xfrm>
            <a:off x="6708391" y="3275302"/>
            <a:ext cx="1055107" cy="1055107"/>
          </a:xfrm>
          <a:prstGeom prst="rect">
            <a:avLst/>
          </a:prstGeom>
        </p:spPr>
      </p:pic>
      <p:pic>
        <p:nvPicPr>
          <p:cNvPr id="16" name="Picture 15"/>
          <p:cNvPicPr>
            <a:picLocks noChangeAspect="1"/>
          </p:cNvPicPr>
          <p:nvPr/>
        </p:nvPicPr>
        <p:blipFill>
          <a:blip r:embed="rId9"/>
          <a:stretch>
            <a:fillRect/>
          </a:stretch>
        </p:blipFill>
        <p:spPr>
          <a:xfrm>
            <a:off x="3073147" y="3275895"/>
            <a:ext cx="1055107" cy="1055107"/>
          </a:xfrm>
          <a:prstGeom prst="rect">
            <a:avLst/>
          </a:prstGeom>
        </p:spPr>
      </p:pic>
      <p:sp>
        <p:nvSpPr>
          <p:cNvPr id="17" name="Right Arrow 16"/>
          <p:cNvSpPr/>
          <p:nvPr/>
        </p:nvSpPr>
        <p:spPr>
          <a:xfrm>
            <a:off x="575504" y="2760116"/>
            <a:ext cx="7973244" cy="1846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792812" y="4368957"/>
            <a:ext cx="2332498" cy="369332"/>
          </a:xfrm>
          <a:prstGeom prst="rect">
            <a:avLst/>
          </a:prstGeom>
        </p:spPr>
        <p:txBody>
          <a:bodyPr wrap="none">
            <a:spAutoFit/>
          </a:bodyPr>
          <a:lstStyle/>
          <a:p>
            <a:r>
              <a:rPr lang="en-US">
                <a:sym typeface="Wingdings"/>
              </a:rPr>
              <a:t>r</a:t>
            </a:r>
            <a:r>
              <a:rPr lang="en-US" smtClean="0">
                <a:sym typeface="Wingdings"/>
              </a:rPr>
              <a:t>ubber.bridges.psc.edu</a:t>
            </a:r>
            <a:endParaRPr lang="en-US" dirty="0">
              <a:sym typeface="Wingdings"/>
            </a:endParaRPr>
          </a:p>
        </p:txBody>
      </p:sp>
      <p:sp>
        <p:nvSpPr>
          <p:cNvPr id="19" name="Rectangle 18"/>
          <p:cNvSpPr/>
          <p:nvPr/>
        </p:nvSpPr>
        <p:spPr>
          <a:xfrm>
            <a:off x="6384283" y="4379753"/>
            <a:ext cx="1599605" cy="369332"/>
          </a:xfrm>
          <a:prstGeom prst="rect">
            <a:avLst/>
          </a:prstGeom>
        </p:spPr>
        <p:txBody>
          <a:bodyPr wrap="none">
            <a:spAutoFit/>
          </a:bodyPr>
          <a:lstStyle/>
          <a:p>
            <a:r>
              <a:rPr lang="en-US" dirty="0" smtClean="0">
                <a:sym typeface="Wingdings"/>
              </a:rPr>
              <a:t>Processed data</a:t>
            </a:r>
            <a:endParaRPr lang="en-US" dirty="0">
              <a:sym typeface="Wingdings"/>
            </a:endParaRPr>
          </a:p>
        </p:txBody>
      </p:sp>
      <p:sp>
        <p:nvSpPr>
          <p:cNvPr id="20" name="Rectangle 19"/>
          <p:cNvSpPr/>
          <p:nvPr/>
        </p:nvSpPr>
        <p:spPr>
          <a:xfrm>
            <a:off x="4635287" y="4382133"/>
            <a:ext cx="1634987" cy="369332"/>
          </a:xfrm>
          <a:prstGeom prst="rect">
            <a:avLst/>
          </a:prstGeom>
        </p:spPr>
        <p:txBody>
          <a:bodyPr wrap="square">
            <a:spAutoFit/>
          </a:bodyPr>
          <a:lstStyle/>
          <a:p>
            <a:r>
              <a:rPr lang="en-US">
                <a:sym typeface="Wingdings"/>
              </a:rPr>
              <a:t>p</a:t>
            </a:r>
            <a:r>
              <a:rPr lang="en-US" smtClean="0">
                <a:sym typeface="Wingdings"/>
              </a:rPr>
              <a:t>reprocess.py</a:t>
            </a:r>
            <a:endParaRPr lang="en-US" dirty="0">
              <a:sym typeface="Wingdings"/>
            </a:endParaRPr>
          </a:p>
        </p:txBody>
      </p:sp>
      <p:sp>
        <p:nvSpPr>
          <p:cNvPr id="21" name="Rectangle 20"/>
          <p:cNvSpPr/>
          <p:nvPr/>
        </p:nvSpPr>
        <p:spPr>
          <a:xfrm>
            <a:off x="2985650" y="4389927"/>
            <a:ext cx="1634987" cy="369332"/>
          </a:xfrm>
          <a:prstGeom prst="rect">
            <a:avLst/>
          </a:prstGeom>
        </p:spPr>
        <p:txBody>
          <a:bodyPr wrap="square">
            <a:spAutoFit/>
          </a:bodyPr>
          <a:lstStyle/>
          <a:p>
            <a:r>
              <a:rPr lang="en-US" smtClean="0">
                <a:sym typeface="Wingdings"/>
              </a:rPr>
              <a:t>Raw data</a:t>
            </a:r>
            <a:endParaRPr lang="en-US" dirty="0">
              <a:sym typeface="Wingdings"/>
            </a:endParaRPr>
          </a:p>
        </p:txBody>
      </p:sp>
      <p:sp>
        <p:nvSpPr>
          <p:cNvPr id="22" name="Rectangle 21"/>
          <p:cNvSpPr/>
          <p:nvPr/>
        </p:nvSpPr>
        <p:spPr>
          <a:xfrm>
            <a:off x="5985692" y="5106860"/>
            <a:ext cx="1634987" cy="369332"/>
          </a:xfrm>
          <a:prstGeom prst="rect">
            <a:avLst/>
          </a:prstGeom>
        </p:spPr>
        <p:txBody>
          <a:bodyPr wrap="square">
            <a:spAutoFit/>
          </a:bodyPr>
          <a:lstStyle/>
          <a:p>
            <a:r>
              <a:rPr lang="en-US" dirty="0" err="1" smtClean="0">
                <a:sym typeface="Wingdings"/>
              </a:rPr>
              <a:t>automate.sh</a:t>
            </a:r>
            <a:endParaRPr lang="en-US" dirty="0">
              <a:sym typeface="Wingdings"/>
            </a:endParaRPr>
          </a:p>
        </p:txBody>
      </p:sp>
    </p:spTree>
    <p:extLst>
      <p:ext uri="{BB962C8B-B14F-4D97-AF65-F5344CB8AC3E}">
        <p14:creationId xmlns:p14="http://schemas.microsoft.com/office/powerpoint/2010/main" val="213318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Logstash</a:t>
            </a:r>
            <a:endParaRPr lang="en-US" dirty="0"/>
          </a:p>
        </p:txBody>
      </p:sp>
      <p:pic>
        <p:nvPicPr>
          <p:cNvPr id="4" name="Picture 3"/>
          <p:cNvPicPr>
            <a:picLocks noChangeAspect="1"/>
          </p:cNvPicPr>
          <p:nvPr/>
        </p:nvPicPr>
        <p:blipFill>
          <a:blip r:embed="rId2"/>
          <a:stretch>
            <a:fillRect/>
          </a:stretch>
        </p:blipFill>
        <p:spPr>
          <a:xfrm>
            <a:off x="772885" y="2250937"/>
            <a:ext cx="10646229" cy="3112519"/>
          </a:xfrm>
          <a:prstGeom prst="rect">
            <a:avLst/>
          </a:prstGeom>
        </p:spPr>
      </p:pic>
      <p:sp>
        <p:nvSpPr>
          <p:cNvPr id="5" name="Rectangle 4"/>
          <p:cNvSpPr/>
          <p:nvPr/>
        </p:nvSpPr>
        <p:spPr>
          <a:xfrm>
            <a:off x="5981699" y="4854340"/>
            <a:ext cx="656655" cy="369332"/>
          </a:xfrm>
          <a:prstGeom prst="rect">
            <a:avLst/>
          </a:prstGeom>
        </p:spPr>
        <p:txBody>
          <a:bodyPr wrap="none">
            <a:spAutoFit/>
          </a:bodyPr>
          <a:lstStyle/>
          <a:p>
            <a:r>
              <a:rPr lang="en-US" smtClean="0"/>
              <a:t>Ruby</a:t>
            </a:r>
            <a:endParaRPr lang="en-US" dirty="0"/>
          </a:p>
        </p:txBody>
      </p:sp>
    </p:spTree>
    <p:extLst>
      <p:ext uri="{BB962C8B-B14F-4D97-AF65-F5344CB8AC3E}">
        <p14:creationId xmlns:p14="http://schemas.microsoft.com/office/powerpoint/2010/main" val="149445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Elasticsearch</a:t>
            </a:r>
            <a:r>
              <a:rPr lang="en-US" dirty="0" smtClean="0"/>
              <a:t> under the hood - Lucene</a:t>
            </a:r>
            <a:endParaRPr lang="en-US" dirty="0"/>
          </a:p>
        </p:txBody>
      </p:sp>
      <p:pic>
        <p:nvPicPr>
          <p:cNvPr id="4" name="Picture 3"/>
          <p:cNvPicPr>
            <a:picLocks noChangeAspect="1"/>
          </p:cNvPicPr>
          <p:nvPr/>
        </p:nvPicPr>
        <p:blipFill>
          <a:blip r:embed="rId2"/>
          <a:stretch>
            <a:fillRect/>
          </a:stretch>
        </p:blipFill>
        <p:spPr>
          <a:xfrm>
            <a:off x="1582850" y="1821316"/>
            <a:ext cx="8630233" cy="3991655"/>
          </a:xfrm>
          <a:prstGeom prst="rect">
            <a:avLst/>
          </a:prstGeom>
        </p:spPr>
      </p:pic>
    </p:spTree>
    <p:extLst>
      <p:ext uri="{BB962C8B-B14F-4D97-AF65-F5344CB8AC3E}">
        <p14:creationId xmlns:p14="http://schemas.microsoft.com/office/powerpoint/2010/main" val="34901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smtClean="0"/>
              <a:t>Kibana</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750" y="1331460"/>
            <a:ext cx="8488500" cy="5305313"/>
          </a:xfrm>
        </p:spPr>
      </p:pic>
    </p:spTree>
    <p:extLst>
      <p:ext uri="{BB962C8B-B14F-4D97-AF65-F5344CB8AC3E}">
        <p14:creationId xmlns:p14="http://schemas.microsoft.com/office/powerpoint/2010/main" val="125547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 </a:t>
            </a:r>
            <a:r>
              <a:rPr lang="en-US" dirty="0" smtClean="0"/>
              <a:t>(</a:t>
            </a:r>
            <a:r>
              <a:rPr lang="en-US" altLang="zh-TW" dirty="0" smtClean="0"/>
              <a:t>1</a:t>
            </a:r>
            <a:r>
              <a:rPr lang="en-US" dirty="0" smtClean="0"/>
              <a:t>) </a:t>
            </a:r>
            <a:r>
              <a:rPr lang="mr-IN" dirty="0" smtClean="0"/>
              <a:t>–</a:t>
            </a:r>
            <a:r>
              <a:rPr lang="en-US" dirty="0" smtClean="0"/>
              <a:t> Job Transform </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43" y="2451097"/>
            <a:ext cx="5805313" cy="279400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990" y="2144480"/>
            <a:ext cx="3573810" cy="3407234"/>
          </a:xfrm>
          <a:prstGeom prst="rect">
            <a:avLst/>
          </a:prstGeom>
        </p:spPr>
      </p:pic>
      <p:cxnSp>
        <p:nvCxnSpPr>
          <p:cNvPr id="13" name="Straight Arrow Connector 12"/>
          <p:cNvCxnSpPr/>
          <p:nvPr/>
        </p:nvCxnSpPr>
        <p:spPr>
          <a:xfrm>
            <a:off x="6239128" y="2775857"/>
            <a:ext cx="1540862" cy="2024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48400" y="2775857"/>
            <a:ext cx="1531590" cy="17748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248400" y="2742523"/>
            <a:ext cx="1531590" cy="16224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48400" y="4800600"/>
            <a:ext cx="1531590" cy="203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86256" y="1398064"/>
            <a:ext cx="6096000" cy="369332"/>
          </a:xfrm>
          <a:prstGeom prst="rect">
            <a:avLst/>
          </a:prstGeom>
        </p:spPr>
        <p:txBody>
          <a:bodyPr>
            <a:spAutoFit/>
          </a:bodyPr>
          <a:lstStyle/>
          <a:p>
            <a:r>
              <a:rPr lang="en-US" b="1" dirty="0" smtClean="0"/>
              <a:t>Take RM Node as an example</a:t>
            </a:r>
            <a:endParaRPr lang="en-US" b="1" dirty="0"/>
          </a:p>
        </p:txBody>
      </p:sp>
      <p:sp>
        <p:nvSpPr>
          <p:cNvPr id="26" name="Rectangle 25"/>
          <p:cNvSpPr/>
          <p:nvPr/>
        </p:nvSpPr>
        <p:spPr>
          <a:xfrm>
            <a:off x="609601" y="2628901"/>
            <a:ext cx="1023257"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796319" y="4304283"/>
            <a:ext cx="1023257"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789262" y="4483897"/>
            <a:ext cx="1023257"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814794" y="4696168"/>
            <a:ext cx="1023257"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76943" y="4663511"/>
            <a:ext cx="1023257" cy="1796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796319" y="4883840"/>
            <a:ext cx="1023257" cy="17961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11630" y="5618598"/>
            <a:ext cx="3717471" cy="369332"/>
          </a:xfrm>
          <a:prstGeom prst="rect">
            <a:avLst/>
          </a:prstGeom>
          <a:noFill/>
        </p:spPr>
        <p:txBody>
          <a:bodyPr wrap="square" rtlCol="0">
            <a:spAutoFit/>
          </a:bodyPr>
          <a:lstStyle/>
          <a:p>
            <a:r>
              <a:rPr lang="en-US" smtClean="0"/>
              <a:t>N</a:t>
            </a:r>
            <a:r>
              <a:rPr lang="en-US" altLang="zh-TW" smtClean="0"/>
              <a:t>odeList</a:t>
            </a:r>
            <a:r>
              <a:rPr lang="zh-TW" altLang="en-US" smtClean="0"/>
              <a:t> </a:t>
            </a:r>
            <a:r>
              <a:rPr lang="en-US" altLang="zh-TW" smtClean="0"/>
              <a:t>r[</a:t>
            </a:r>
            <a:r>
              <a:rPr lang="zh-TW" altLang="en-US" smtClean="0"/>
              <a:t> </a:t>
            </a:r>
            <a:r>
              <a:rPr lang="en-US" altLang="zh-TW" smtClean="0"/>
              <a:t>107,</a:t>
            </a:r>
            <a:r>
              <a:rPr lang="zh-TW" altLang="en-US" smtClean="0"/>
              <a:t> </a:t>
            </a:r>
            <a:r>
              <a:rPr lang="en-US" altLang="zh-TW" smtClean="0"/>
              <a:t>108-110,</a:t>
            </a:r>
            <a:r>
              <a:rPr lang="zh-TW" altLang="en-US" smtClean="0"/>
              <a:t> </a:t>
            </a:r>
            <a:r>
              <a:rPr lang="en-US" altLang="zh-TW" smtClean="0"/>
              <a:t>131,</a:t>
            </a:r>
            <a:r>
              <a:rPr lang="zh-TW" altLang="en-US" smtClean="0"/>
              <a:t> </a:t>
            </a:r>
            <a:r>
              <a:rPr lang="en-US" altLang="zh-TW" smtClean="0"/>
              <a:t>565]</a:t>
            </a:r>
            <a:endParaRPr lang="en-US" dirty="0"/>
          </a:p>
        </p:txBody>
      </p:sp>
      <p:sp>
        <p:nvSpPr>
          <p:cNvPr id="34" name="TextBox 33"/>
          <p:cNvSpPr txBox="1"/>
          <p:nvPr/>
        </p:nvSpPr>
        <p:spPr>
          <a:xfrm>
            <a:off x="511630" y="5964427"/>
            <a:ext cx="4239986" cy="369332"/>
          </a:xfrm>
          <a:prstGeom prst="rect">
            <a:avLst/>
          </a:prstGeom>
          <a:noFill/>
        </p:spPr>
        <p:txBody>
          <a:bodyPr wrap="square" rtlCol="0">
            <a:spAutoFit/>
          </a:bodyPr>
          <a:lstStyle/>
          <a:p>
            <a:r>
              <a:rPr lang="en-US" dirty="0" err="1" smtClean="0"/>
              <a:t>N</a:t>
            </a:r>
            <a:r>
              <a:rPr lang="en-US" altLang="zh-TW" dirty="0" err="1" smtClean="0"/>
              <a:t>odeList</a:t>
            </a:r>
            <a:r>
              <a:rPr lang="zh-TW" altLang="en-US" dirty="0" smtClean="0"/>
              <a:t> </a:t>
            </a:r>
            <a:r>
              <a:rPr lang="en-US" altLang="zh-TW" dirty="0"/>
              <a:t>l</a:t>
            </a:r>
            <a:r>
              <a:rPr lang="en-US" altLang="zh-TW" dirty="0" smtClean="0"/>
              <a:t>[</a:t>
            </a:r>
            <a:r>
              <a:rPr lang="zh-TW" altLang="en-US" dirty="0" smtClean="0"/>
              <a:t> </a:t>
            </a:r>
            <a:r>
              <a:rPr lang="en-US" altLang="zh-TW" dirty="0" smtClean="0"/>
              <a:t>003,</a:t>
            </a:r>
            <a:r>
              <a:rPr lang="zh-TW" altLang="en-US" dirty="0" smtClean="0"/>
              <a:t> </a:t>
            </a:r>
            <a:r>
              <a:rPr lang="en-US" altLang="zh-TW" dirty="0" smtClean="0"/>
              <a:t>004-005,</a:t>
            </a:r>
            <a:r>
              <a:rPr lang="zh-TW" altLang="en-US" dirty="0" smtClean="0"/>
              <a:t> </a:t>
            </a:r>
            <a:r>
              <a:rPr lang="en-US" altLang="zh-TW" dirty="0" smtClean="0"/>
              <a:t>009]</a:t>
            </a:r>
            <a:r>
              <a:rPr lang="en-US" altLang="zh-TW" dirty="0"/>
              <a:t>,</a:t>
            </a:r>
            <a:r>
              <a:rPr lang="en-US" altLang="zh-TW" dirty="0" smtClean="0"/>
              <a:t>xl[</a:t>
            </a:r>
            <a:r>
              <a:rPr lang="zh-TW" altLang="en-US" dirty="0" smtClean="0"/>
              <a:t> </a:t>
            </a:r>
            <a:r>
              <a:rPr lang="en-US" altLang="zh-TW" dirty="0" smtClean="0"/>
              <a:t>001,</a:t>
            </a:r>
            <a:r>
              <a:rPr lang="zh-TW" altLang="en-US" dirty="0" smtClean="0"/>
              <a:t> </a:t>
            </a:r>
            <a:r>
              <a:rPr lang="en-US" altLang="zh-TW" dirty="0" smtClean="0"/>
              <a:t>002]</a:t>
            </a:r>
            <a:endParaRPr lang="en-US" dirty="0"/>
          </a:p>
        </p:txBody>
      </p:sp>
      <p:sp>
        <p:nvSpPr>
          <p:cNvPr id="36" name="TextBox 35"/>
          <p:cNvSpPr txBox="1"/>
          <p:nvPr/>
        </p:nvSpPr>
        <p:spPr>
          <a:xfrm>
            <a:off x="1088571" y="1702080"/>
            <a:ext cx="8719458" cy="369332"/>
          </a:xfrm>
          <a:prstGeom prst="rect">
            <a:avLst/>
          </a:prstGeom>
          <a:noFill/>
        </p:spPr>
        <p:txBody>
          <a:bodyPr wrap="square" rtlCol="0">
            <a:spAutoFit/>
          </a:bodyPr>
          <a:lstStyle/>
          <a:p>
            <a:r>
              <a:rPr lang="en-US" altLang="zh-TW" dirty="0" err="1" smtClean="0"/>
              <a:t>AllocTRES</a:t>
            </a:r>
            <a:r>
              <a:rPr lang="zh-TW" altLang="en-US" dirty="0" smtClean="0"/>
              <a:t>      </a:t>
            </a:r>
            <a:r>
              <a:rPr lang="en-US" dirty="0" err="1" smtClean="0"/>
              <a:t>cpu</a:t>
            </a:r>
            <a:r>
              <a:rPr lang="en-US" dirty="0" smtClean="0"/>
              <a:t>=32,mem=123200M,node=1,billing/</a:t>
            </a:r>
            <a:r>
              <a:rPr lang="en-US" dirty="0" err="1" smtClean="0"/>
              <a:t>gpu</a:t>
            </a:r>
            <a:r>
              <a:rPr lang="en-US" dirty="0" smtClean="0"/>
              <a:t>=32,gres/</a:t>
            </a:r>
            <a:r>
              <a:rPr lang="en-US" dirty="0" err="1" smtClean="0"/>
              <a:t>gpu</a:t>
            </a:r>
            <a:r>
              <a:rPr lang="en-US" dirty="0" smtClean="0"/>
              <a:t>=2,gres/gpu:p100=2</a:t>
            </a:r>
            <a:endParaRPr lang="en-US" dirty="0"/>
          </a:p>
        </p:txBody>
      </p:sp>
    </p:spTree>
    <p:extLst>
      <p:ext uri="{BB962C8B-B14F-4D97-AF65-F5344CB8AC3E}">
        <p14:creationId xmlns:p14="http://schemas.microsoft.com/office/powerpoint/2010/main" val="332364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 (</a:t>
            </a:r>
            <a:r>
              <a:rPr lang="en-US" altLang="zh-TW" dirty="0" smtClean="0"/>
              <a:t>2</a:t>
            </a:r>
            <a:r>
              <a:rPr lang="en-US" dirty="0" smtClean="0"/>
              <a:t>) - Time</a:t>
            </a:r>
            <a:endParaRPr lang="en-US" dirty="0"/>
          </a:p>
        </p:txBody>
      </p:sp>
      <p:sp>
        <p:nvSpPr>
          <p:cNvPr id="3" name="Content Placeholder 2"/>
          <p:cNvSpPr>
            <a:spLocks noGrp="1"/>
          </p:cNvSpPr>
          <p:nvPr>
            <p:ph idx="1"/>
          </p:nvPr>
        </p:nvSpPr>
        <p:spPr>
          <a:xfrm>
            <a:off x="838200" y="1547069"/>
            <a:ext cx="10515600" cy="4351338"/>
          </a:xfrm>
        </p:spPr>
        <p:txBody>
          <a:bodyPr>
            <a:normAutofit/>
          </a:bodyPr>
          <a:lstStyle/>
          <a:p>
            <a:pPr marL="0" indent="0">
              <a:buNone/>
            </a:pPr>
            <a:r>
              <a:rPr lang="en-US" b="1" dirty="0"/>
              <a:t> </a:t>
            </a:r>
            <a:r>
              <a:rPr lang="en-US" b="1" dirty="0" smtClean="0"/>
              <a:t>                 (submit)    (start)</a:t>
            </a:r>
            <a:endParaRPr lang="en-US" b="1" dirty="0"/>
          </a:p>
          <a:p>
            <a:pPr marL="0" indent="0">
              <a:buNone/>
            </a:pPr>
            <a:r>
              <a:rPr lang="en-US" b="1" dirty="0"/>
              <a:t>T</a:t>
            </a:r>
            <a:r>
              <a:rPr lang="en-US" b="1" dirty="0" smtClean="0"/>
              <a:t>ransform </a:t>
            </a:r>
            <a:r>
              <a:rPr lang="en-US" b="1" dirty="0"/>
              <a:t>start and end time to minute per </a:t>
            </a:r>
            <a:r>
              <a:rPr lang="en-US" b="1" dirty="0" smtClean="0"/>
              <a:t>row (like taking snapshot)</a:t>
            </a:r>
            <a:endParaRPr lang="en-US" b="1" dirty="0"/>
          </a:p>
          <a:p>
            <a:r>
              <a:rPr lang="en-US" dirty="0" smtClean="0"/>
              <a:t>If </a:t>
            </a:r>
            <a:r>
              <a:rPr lang="en-US" dirty="0"/>
              <a:t>a job has a start time of 2018-07-19T13:28:35 and end time of 2018-07-19T13:32:21 in </a:t>
            </a:r>
            <a:r>
              <a:rPr lang="en-US" dirty="0" err="1"/>
              <a:t>sacct</a:t>
            </a:r>
            <a:r>
              <a:rPr lang="en-US" dirty="0"/>
              <a:t>, this single job will be converted to four rows with timestamp like the following:</a:t>
            </a:r>
          </a:p>
          <a:p>
            <a:endParaRPr lang="en-US" dirty="0"/>
          </a:p>
        </p:txBody>
      </p:sp>
      <p:cxnSp>
        <p:nvCxnSpPr>
          <p:cNvPr id="6" name="Straight Connector 5"/>
          <p:cNvCxnSpPr/>
          <p:nvPr/>
        </p:nvCxnSpPr>
        <p:spPr>
          <a:xfrm flipV="1">
            <a:off x="0" y="4573034"/>
            <a:ext cx="12192000" cy="3638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590019" y="4914641"/>
            <a:ext cx="1261884" cy="646331"/>
          </a:xfrm>
          <a:prstGeom prst="rect">
            <a:avLst/>
          </a:prstGeom>
        </p:spPr>
        <p:txBody>
          <a:bodyPr wrap="none">
            <a:spAutoFit/>
          </a:bodyPr>
          <a:lstStyle/>
          <a:p>
            <a:r>
              <a:rPr lang="en-US" dirty="0" smtClean="0">
                <a:solidFill>
                  <a:srgbClr val="0070C0"/>
                </a:solidFill>
              </a:rPr>
              <a:t>2018-07-19</a:t>
            </a:r>
          </a:p>
          <a:p>
            <a:r>
              <a:rPr lang="en-US" dirty="0">
                <a:solidFill>
                  <a:srgbClr val="0070C0"/>
                </a:solidFill>
              </a:rPr>
              <a:t> </a:t>
            </a:r>
            <a:r>
              <a:rPr lang="en-US" dirty="0" smtClean="0">
                <a:solidFill>
                  <a:srgbClr val="0070C0"/>
                </a:solidFill>
              </a:rPr>
              <a:t> 13:29:00</a:t>
            </a:r>
            <a:endParaRPr lang="en-US" dirty="0">
              <a:solidFill>
                <a:srgbClr val="0070C0"/>
              </a:solidFill>
            </a:endParaRPr>
          </a:p>
        </p:txBody>
      </p:sp>
      <p:sp>
        <p:nvSpPr>
          <p:cNvPr id="8" name="Rectangle 7"/>
          <p:cNvSpPr/>
          <p:nvPr/>
        </p:nvSpPr>
        <p:spPr>
          <a:xfrm>
            <a:off x="4255698" y="4958875"/>
            <a:ext cx="1261884" cy="646331"/>
          </a:xfrm>
          <a:prstGeom prst="rect">
            <a:avLst/>
          </a:prstGeom>
        </p:spPr>
        <p:txBody>
          <a:bodyPr wrap="none">
            <a:spAutoFit/>
          </a:bodyPr>
          <a:lstStyle/>
          <a:p>
            <a:r>
              <a:rPr lang="en-US" dirty="0" smtClean="0">
                <a:solidFill>
                  <a:srgbClr val="0070C0"/>
                </a:solidFill>
              </a:rPr>
              <a:t>2018-07-19</a:t>
            </a:r>
          </a:p>
          <a:p>
            <a:r>
              <a:rPr lang="en-US" dirty="0">
                <a:solidFill>
                  <a:srgbClr val="0070C0"/>
                </a:solidFill>
              </a:rPr>
              <a:t> </a:t>
            </a:r>
            <a:r>
              <a:rPr lang="en-US" dirty="0" smtClean="0">
                <a:solidFill>
                  <a:srgbClr val="0070C0"/>
                </a:solidFill>
              </a:rPr>
              <a:t> 13:30:00</a:t>
            </a:r>
            <a:endParaRPr lang="en-US" dirty="0">
              <a:solidFill>
                <a:srgbClr val="0070C0"/>
              </a:solidFill>
            </a:endParaRPr>
          </a:p>
        </p:txBody>
      </p:sp>
      <p:sp>
        <p:nvSpPr>
          <p:cNvPr id="9" name="Rectangle 8"/>
          <p:cNvSpPr/>
          <p:nvPr/>
        </p:nvSpPr>
        <p:spPr>
          <a:xfrm>
            <a:off x="5890626" y="4945949"/>
            <a:ext cx="1261884" cy="646331"/>
          </a:xfrm>
          <a:prstGeom prst="rect">
            <a:avLst/>
          </a:prstGeom>
        </p:spPr>
        <p:txBody>
          <a:bodyPr wrap="none">
            <a:spAutoFit/>
          </a:bodyPr>
          <a:lstStyle/>
          <a:p>
            <a:r>
              <a:rPr lang="en-US" dirty="0" smtClean="0">
                <a:solidFill>
                  <a:srgbClr val="0070C0"/>
                </a:solidFill>
              </a:rPr>
              <a:t>2018-07-19</a:t>
            </a:r>
          </a:p>
          <a:p>
            <a:r>
              <a:rPr lang="en-US" dirty="0">
                <a:solidFill>
                  <a:srgbClr val="0070C0"/>
                </a:solidFill>
              </a:rPr>
              <a:t> </a:t>
            </a:r>
            <a:r>
              <a:rPr lang="en-US" dirty="0" smtClean="0">
                <a:solidFill>
                  <a:srgbClr val="0070C0"/>
                </a:solidFill>
              </a:rPr>
              <a:t>  13:31:00</a:t>
            </a:r>
            <a:endParaRPr lang="en-US" dirty="0">
              <a:solidFill>
                <a:srgbClr val="0070C0"/>
              </a:solidFill>
            </a:endParaRPr>
          </a:p>
        </p:txBody>
      </p:sp>
      <p:sp>
        <p:nvSpPr>
          <p:cNvPr id="11" name="Rectangle 10"/>
          <p:cNvSpPr/>
          <p:nvPr/>
        </p:nvSpPr>
        <p:spPr>
          <a:xfrm>
            <a:off x="7525555" y="4909432"/>
            <a:ext cx="1261884" cy="646331"/>
          </a:xfrm>
          <a:prstGeom prst="rect">
            <a:avLst/>
          </a:prstGeom>
        </p:spPr>
        <p:txBody>
          <a:bodyPr wrap="none">
            <a:spAutoFit/>
          </a:bodyPr>
          <a:lstStyle/>
          <a:p>
            <a:r>
              <a:rPr lang="en-US" dirty="0" smtClean="0">
                <a:solidFill>
                  <a:srgbClr val="0070C0"/>
                </a:solidFill>
              </a:rPr>
              <a:t>2018-07-19</a:t>
            </a:r>
          </a:p>
          <a:p>
            <a:r>
              <a:rPr lang="en-US" dirty="0">
                <a:solidFill>
                  <a:srgbClr val="0070C0"/>
                </a:solidFill>
              </a:rPr>
              <a:t> </a:t>
            </a:r>
            <a:r>
              <a:rPr lang="en-US" dirty="0" smtClean="0">
                <a:solidFill>
                  <a:srgbClr val="0070C0"/>
                </a:solidFill>
              </a:rPr>
              <a:t>  13:32:00</a:t>
            </a:r>
            <a:endParaRPr lang="en-US" dirty="0">
              <a:solidFill>
                <a:srgbClr val="0070C0"/>
              </a:solidFill>
            </a:endParaRPr>
          </a:p>
        </p:txBody>
      </p:sp>
      <p:sp>
        <p:nvSpPr>
          <p:cNvPr id="12" name="Triangle 11"/>
          <p:cNvSpPr/>
          <p:nvPr/>
        </p:nvSpPr>
        <p:spPr>
          <a:xfrm flipH="1" flipV="1">
            <a:off x="3032228" y="4620302"/>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95399" y="3858297"/>
            <a:ext cx="2201244" cy="369332"/>
          </a:xfrm>
          <a:prstGeom prst="rect">
            <a:avLst/>
          </a:prstGeom>
        </p:spPr>
        <p:txBody>
          <a:bodyPr wrap="none">
            <a:spAutoFit/>
          </a:bodyPr>
          <a:lstStyle/>
          <a:p>
            <a:r>
              <a:rPr lang="en-US" dirty="0"/>
              <a:t>2018-07-19T13:28:35</a:t>
            </a:r>
          </a:p>
        </p:txBody>
      </p:sp>
      <p:sp>
        <p:nvSpPr>
          <p:cNvPr id="17" name="Rectangle 16"/>
          <p:cNvSpPr/>
          <p:nvPr/>
        </p:nvSpPr>
        <p:spPr>
          <a:xfrm>
            <a:off x="8016101" y="3858297"/>
            <a:ext cx="2201244" cy="369332"/>
          </a:xfrm>
          <a:prstGeom prst="rect">
            <a:avLst/>
          </a:prstGeom>
        </p:spPr>
        <p:txBody>
          <a:bodyPr wrap="none">
            <a:spAutoFit/>
          </a:bodyPr>
          <a:lstStyle/>
          <a:p>
            <a:r>
              <a:rPr lang="en-US" dirty="0" smtClean="0"/>
              <a:t>2018-07-19T13:32:21</a:t>
            </a:r>
            <a:endParaRPr lang="en-US" dirty="0"/>
          </a:p>
        </p:txBody>
      </p:sp>
      <p:sp>
        <p:nvSpPr>
          <p:cNvPr id="20" name="Triangle 19"/>
          <p:cNvSpPr/>
          <p:nvPr/>
        </p:nvSpPr>
        <p:spPr>
          <a:xfrm flipH="1" flipV="1">
            <a:off x="8016101" y="4606059"/>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p:cNvSpPr/>
          <p:nvPr/>
        </p:nvSpPr>
        <p:spPr>
          <a:xfrm flipH="1" flipV="1">
            <a:off x="6296558" y="4613610"/>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p:cNvSpPr/>
          <p:nvPr/>
        </p:nvSpPr>
        <p:spPr>
          <a:xfrm flipH="1" flipV="1">
            <a:off x="4703531" y="4620302"/>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p:cNvSpPr/>
          <p:nvPr/>
        </p:nvSpPr>
        <p:spPr>
          <a:xfrm flipH="1" flipV="1">
            <a:off x="1438750" y="4643498"/>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5090" y="4909432"/>
            <a:ext cx="1261884" cy="646331"/>
          </a:xfrm>
          <a:prstGeom prst="rect">
            <a:avLst/>
          </a:prstGeom>
        </p:spPr>
        <p:txBody>
          <a:bodyPr wrap="none">
            <a:spAutoFit/>
          </a:bodyPr>
          <a:lstStyle/>
          <a:p>
            <a:r>
              <a:rPr lang="en-US" dirty="0" smtClean="0"/>
              <a:t>2018-07-19</a:t>
            </a:r>
          </a:p>
          <a:p>
            <a:r>
              <a:rPr lang="en-US" dirty="0"/>
              <a:t> </a:t>
            </a:r>
            <a:r>
              <a:rPr lang="en-US" dirty="0" smtClean="0"/>
              <a:t> 13:28:00</a:t>
            </a:r>
            <a:endParaRPr lang="en-US" dirty="0"/>
          </a:p>
        </p:txBody>
      </p:sp>
      <p:sp>
        <p:nvSpPr>
          <p:cNvPr id="25" name="Rectangle 24"/>
          <p:cNvSpPr/>
          <p:nvPr/>
        </p:nvSpPr>
        <p:spPr>
          <a:xfrm>
            <a:off x="2412352" y="4279108"/>
            <a:ext cx="65314" cy="289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787439" y="4282006"/>
            <a:ext cx="65314" cy="289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26"/>
          <p:cNvSpPr/>
          <p:nvPr/>
        </p:nvSpPr>
        <p:spPr>
          <a:xfrm flipH="1" flipV="1">
            <a:off x="9735644" y="4595636"/>
            <a:ext cx="280793" cy="19252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160484" y="4931005"/>
            <a:ext cx="1287532" cy="646331"/>
          </a:xfrm>
          <a:prstGeom prst="rect">
            <a:avLst/>
          </a:prstGeom>
        </p:spPr>
        <p:txBody>
          <a:bodyPr wrap="none">
            <a:spAutoFit/>
          </a:bodyPr>
          <a:lstStyle/>
          <a:p>
            <a:r>
              <a:rPr lang="en-US" dirty="0" smtClean="0"/>
              <a:t>2018-07-19</a:t>
            </a:r>
          </a:p>
          <a:p>
            <a:r>
              <a:rPr lang="en-US" dirty="0"/>
              <a:t> </a:t>
            </a:r>
            <a:r>
              <a:rPr lang="en-US" dirty="0" smtClean="0"/>
              <a:t>  13:33:00</a:t>
            </a:r>
            <a:endParaRPr lang="en-US" dirty="0"/>
          </a:p>
        </p:txBody>
      </p:sp>
      <p:sp>
        <p:nvSpPr>
          <p:cNvPr id="29" name="TextBox 28"/>
          <p:cNvSpPr txBox="1"/>
          <p:nvPr/>
        </p:nvSpPr>
        <p:spPr>
          <a:xfrm>
            <a:off x="955090" y="5949886"/>
            <a:ext cx="9974597" cy="369332"/>
          </a:xfrm>
          <a:prstGeom prst="rect">
            <a:avLst/>
          </a:prstGeom>
          <a:noFill/>
        </p:spPr>
        <p:txBody>
          <a:bodyPr wrap="square" rtlCol="0">
            <a:spAutoFit/>
          </a:bodyPr>
          <a:lstStyle/>
          <a:p>
            <a:r>
              <a:rPr lang="en-US" b="1" dirty="0" smtClean="0"/>
              <a:t>A job that waits for 10 days to be executed would have 60*24*10= 14400 rows </a:t>
            </a:r>
            <a:endParaRPr lang="en-US" b="1" dirty="0"/>
          </a:p>
        </p:txBody>
      </p:sp>
    </p:spTree>
    <p:extLst>
      <p:ext uri="{BB962C8B-B14F-4D97-AF65-F5344CB8AC3E}">
        <p14:creationId xmlns:p14="http://schemas.microsoft.com/office/powerpoint/2010/main" val="960498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Preprocessed Data (August 1</a:t>
            </a:r>
            <a:r>
              <a:rPr lang="en-US" baseline="30000" dirty="0" smtClean="0"/>
              <a:t>st</a:t>
            </a:r>
            <a:r>
              <a:rPr lang="en-US" dirty="0" smtClean="0"/>
              <a:t> </a:t>
            </a:r>
            <a:r>
              <a:rPr lang="mr-IN" dirty="0" smtClean="0"/>
              <a:t>–</a:t>
            </a:r>
            <a:r>
              <a:rPr lang="en-US" dirty="0" smtClean="0"/>
              <a:t>August 3</a:t>
            </a:r>
            <a:r>
              <a:rPr lang="en-US" baseline="30000" dirty="0" smtClean="0"/>
              <a:t>rd</a:t>
            </a:r>
            <a:r>
              <a:rPr lang="en-US" dirty="0" smtClean="0"/>
              <a:t> ) </a:t>
            </a:r>
            <a:endParaRPr lang="en-US" dirty="0"/>
          </a:p>
        </p:txBody>
      </p:sp>
      <p:sp>
        <p:nvSpPr>
          <p:cNvPr id="7" name="TextBox 6"/>
          <p:cNvSpPr txBox="1"/>
          <p:nvPr/>
        </p:nvSpPr>
        <p:spPr>
          <a:xfrm>
            <a:off x="696684" y="1506022"/>
            <a:ext cx="1115787" cy="584775"/>
          </a:xfrm>
          <a:prstGeom prst="rect">
            <a:avLst/>
          </a:prstGeom>
          <a:noFill/>
        </p:spPr>
        <p:txBody>
          <a:bodyPr wrap="square" rtlCol="0">
            <a:spAutoFit/>
          </a:bodyPr>
          <a:lstStyle/>
          <a:p>
            <a:r>
              <a:rPr lang="en-US" sz="3200" b="1" dirty="0" smtClean="0"/>
              <a:t>GPU</a:t>
            </a:r>
            <a:r>
              <a:rPr lang="en-US" b="1" dirty="0" smtClean="0"/>
              <a:t> </a:t>
            </a:r>
            <a:endParaRPr lang="en-US" b="1" dirty="0"/>
          </a:p>
        </p:txBody>
      </p:sp>
      <p:sp>
        <p:nvSpPr>
          <p:cNvPr id="5" name="TextBox 4"/>
          <p:cNvSpPr txBox="1"/>
          <p:nvPr/>
        </p:nvSpPr>
        <p:spPr>
          <a:xfrm>
            <a:off x="797377" y="3342906"/>
            <a:ext cx="914400" cy="369332"/>
          </a:xfrm>
          <a:prstGeom prst="rect">
            <a:avLst/>
          </a:prstGeom>
          <a:noFill/>
        </p:spPr>
        <p:txBody>
          <a:bodyPr wrap="square" rtlCol="0">
            <a:spAutoFit/>
          </a:bodyPr>
          <a:lstStyle/>
          <a:p>
            <a:r>
              <a:rPr lang="en-US" dirty="0" smtClean="0"/>
              <a:t>Original</a:t>
            </a:r>
            <a:endParaRPr lang="en-US" dirty="0"/>
          </a:p>
        </p:txBody>
      </p:sp>
      <p:sp>
        <p:nvSpPr>
          <p:cNvPr id="6" name="TextBox 5"/>
          <p:cNvSpPr txBox="1"/>
          <p:nvPr/>
        </p:nvSpPr>
        <p:spPr>
          <a:xfrm>
            <a:off x="3499756" y="1690688"/>
            <a:ext cx="1186543" cy="369332"/>
          </a:xfrm>
          <a:prstGeom prst="rect">
            <a:avLst/>
          </a:prstGeom>
          <a:noFill/>
        </p:spPr>
        <p:txBody>
          <a:bodyPr wrap="square" rtlCol="0">
            <a:spAutoFit/>
          </a:bodyPr>
          <a:lstStyle/>
          <a:p>
            <a:r>
              <a:rPr lang="en-US" dirty="0" smtClean="0"/>
              <a:t>Utilization</a:t>
            </a:r>
            <a:endParaRPr lang="en-US" dirty="0"/>
          </a:p>
        </p:txBody>
      </p:sp>
      <p:sp>
        <p:nvSpPr>
          <p:cNvPr id="9" name="TextBox 8"/>
          <p:cNvSpPr txBox="1"/>
          <p:nvPr/>
        </p:nvSpPr>
        <p:spPr>
          <a:xfrm>
            <a:off x="3499754" y="3158240"/>
            <a:ext cx="1186543" cy="369332"/>
          </a:xfrm>
          <a:prstGeom prst="rect">
            <a:avLst/>
          </a:prstGeom>
          <a:noFill/>
        </p:spPr>
        <p:txBody>
          <a:bodyPr wrap="square" rtlCol="0">
            <a:spAutoFit/>
          </a:bodyPr>
          <a:lstStyle/>
          <a:p>
            <a:r>
              <a:rPr lang="en-US" dirty="0" smtClean="0"/>
              <a:t>Backlog</a:t>
            </a:r>
            <a:endParaRPr lang="en-US" dirty="0"/>
          </a:p>
        </p:txBody>
      </p:sp>
      <p:sp>
        <p:nvSpPr>
          <p:cNvPr id="10" name="TextBox 9"/>
          <p:cNvSpPr txBox="1"/>
          <p:nvPr/>
        </p:nvSpPr>
        <p:spPr>
          <a:xfrm>
            <a:off x="3499754" y="4997577"/>
            <a:ext cx="1186543" cy="369332"/>
          </a:xfrm>
          <a:prstGeom prst="rect">
            <a:avLst/>
          </a:prstGeom>
          <a:noFill/>
        </p:spPr>
        <p:txBody>
          <a:bodyPr wrap="square" rtlCol="0">
            <a:spAutoFit/>
          </a:bodyPr>
          <a:lstStyle/>
          <a:p>
            <a:r>
              <a:rPr lang="en-US" dirty="0" smtClean="0"/>
              <a:t>Interactive</a:t>
            </a:r>
            <a:endParaRPr lang="en-US" dirty="0"/>
          </a:p>
        </p:txBody>
      </p:sp>
      <p:sp>
        <p:nvSpPr>
          <p:cNvPr id="3" name="Rectangle 2"/>
          <p:cNvSpPr/>
          <p:nvPr/>
        </p:nvSpPr>
        <p:spPr>
          <a:xfrm>
            <a:off x="696684" y="3789402"/>
            <a:ext cx="1191352" cy="369332"/>
          </a:xfrm>
          <a:prstGeom prst="rect">
            <a:avLst/>
          </a:prstGeom>
        </p:spPr>
        <p:txBody>
          <a:bodyPr wrap="none">
            <a:spAutoFit/>
          </a:bodyPr>
          <a:lstStyle/>
          <a:p>
            <a:r>
              <a:rPr lang="is-IS" dirty="0"/>
              <a:t>(2374, 18) </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815" y="1583214"/>
            <a:ext cx="4381500" cy="143510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957" y="5158716"/>
            <a:ext cx="4876800" cy="14351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815" y="3396365"/>
            <a:ext cx="4445000" cy="1384300"/>
          </a:xfrm>
          <a:prstGeom prst="rect">
            <a:avLst/>
          </a:prstGeom>
        </p:spPr>
      </p:pic>
    </p:spTree>
    <p:extLst>
      <p:ext uri="{BB962C8B-B14F-4D97-AF65-F5344CB8AC3E}">
        <p14:creationId xmlns:p14="http://schemas.microsoft.com/office/powerpoint/2010/main" val="164758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Motivation</a:t>
            </a:r>
          </a:p>
          <a:p>
            <a:r>
              <a:rPr lang="en-US" dirty="0" smtClean="0"/>
              <a:t>Data Source</a:t>
            </a:r>
          </a:p>
          <a:p>
            <a:r>
              <a:rPr lang="en-US" dirty="0" smtClean="0"/>
              <a:t>Data Pipeline</a:t>
            </a:r>
          </a:p>
          <a:p>
            <a:r>
              <a:rPr lang="en-US" dirty="0" smtClean="0"/>
              <a:t>Data Preprocessing</a:t>
            </a:r>
          </a:p>
          <a:p>
            <a:r>
              <a:rPr lang="en-US" dirty="0" smtClean="0"/>
              <a:t>Dashboard Demo</a:t>
            </a:r>
          </a:p>
          <a:p>
            <a:r>
              <a:rPr lang="en-US" dirty="0" smtClean="0"/>
              <a:t>Benefit for the Center</a:t>
            </a:r>
            <a:endParaRPr lang="en-US" dirty="0"/>
          </a:p>
        </p:txBody>
      </p:sp>
    </p:spTree>
    <p:extLst>
      <p:ext uri="{BB962C8B-B14F-4D97-AF65-F5344CB8AC3E}">
        <p14:creationId xmlns:p14="http://schemas.microsoft.com/office/powerpoint/2010/main" val="2057543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Preprocessed Data (August 1</a:t>
            </a:r>
            <a:r>
              <a:rPr lang="en-US" baseline="30000" dirty="0" smtClean="0"/>
              <a:t>st</a:t>
            </a:r>
            <a:r>
              <a:rPr lang="en-US" dirty="0" smtClean="0"/>
              <a:t> </a:t>
            </a:r>
            <a:r>
              <a:rPr lang="mr-IN" dirty="0" smtClean="0"/>
              <a:t>–</a:t>
            </a:r>
            <a:r>
              <a:rPr lang="en-US" dirty="0" smtClean="0"/>
              <a:t>August 3</a:t>
            </a:r>
            <a:r>
              <a:rPr lang="en-US" baseline="30000" dirty="0" smtClean="0"/>
              <a:t>rd</a:t>
            </a:r>
            <a:r>
              <a:rPr lang="en-US" dirty="0" smtClean="0"/>
              <a:t> ) </a:t>
            </a:r>
            <a:endParaRPr lang="en-US" dirty="0"/>
          </a:p>
        </p:txBody>
      </p:sp>
      <p:sp>
        <p:nvSpPr>
          <p:cNvPr id="9" name="TextBox 8"/>
          <p:cNvSpPr txBox="1"/>
          <p:nvPr/>
        </p:nvSpPr>
        <p:spPr>
          <a:xfrm>
            <a:off x="696684" y="1506022"/>
            <a:ext cx="1115787" cy="584775"/>
          </a:xfrm>
          <a:prstGeom prst="rect">
            <a:avLst/>
          </a:prstGeom>
          <a:noFill/>
        </p:spPr>
        <p:txBody>
          <a:bodyPr wrap="square" rtlCol="0">
            <a:spAutoFit/>
          </a:bodyPr>
          <a:lstStyle/>
          <a:p>
            <a:r>
              <a:rPr lang="en-US" sz="3200" b="1" dirty="0" smtClean="0"/>
              <a:t>RM</a:t>
            </a:r>
            <a:r>
              <a:rPr lang="en-US" b="1" dirty="0" smtClean="0"/>
              <a:t> </a:t>
            </a:r>
            <a:endParaRPr lang="en-US" b="1" dirty="0"/>
          </a:p>
        </p:txBody>
      </p:sp>
      <p:sp>
        <p:nvSpPr>
          <p:cNvPr id="14" name="TextBox 13"/>
          <p:cNvSpPr txBox="1"/>
          <p:nvPr/>
        </p:nvSpPr>
        <p:spPr>
          <a:xfrm>
            <a:off x="797377" y="3342906"/>
            <a:ext cx="914400" cy="369332"/>
          </a:xfrm>
          <a:prstGeom prst="rect">
            <a:avLst/>
          </a:prstGeom>
          <a:noFill/>
        </p:spPr>
        <p:txBody>
          <a:bodyPr wrap="square" rtlCol="0">
            <a:spAutoFit/>
          </a:bodyPr>
          <a:lstStyle/>
          <a:p>
            <a:r>
              <a:rPr lang="en-US" smtClean="0"/>
              <a:t>Original</a:t>
            </a:r>
            <a:endParaRPr lang="en-US"/>
          </a:p>
        </p:txBody>
      </p:sp>
      <p:sp>
        <p:nvSpPr>
          <p:cNvPr id="15" name="TextBox 14"/>
          <p:cNvSpPr txBox="1"/>
          <p:nvPr/>
        </p:nvSpPr>
        <p:spPr>
          <a:xfrm>
            <a:off x="3499756" y="1690688"/>
            <a:ext cx="1186543" cy="369332"/>
          </a:xfrm>
          <a:prstGeom prst="rect">
            <a:avLst/>
          </a:prstGeom>
          <a:noFill/>
        </p:spPr>
        <p:txBody>
          <a:bodyPr wrap="square" rtlCol="0">
            <a:spAutoFit/>
          </a:bodyPr>
          <a:lstStyle/>
          <a:p>
            <a:r>
              <a:rPr lang="en-US" dirty="0" smtClean="0"/>
              <a:t>Utilization</a:t>
            </a:r>
            <a:endParaRPr lang="en-US" dirty="0"/>
          </a:p>
        </p:txBody>
      </p:sp>
      <p:sp>
        <p:nvSpPr>
          <p:cNvPr id="16" name="TextBox 15"/>
          <p:cNvSpPr txBox="1"/>
          <p:nvPr/>
        </p:nvSpPr>
        <p:spPr>
          <a:xfrm>
            <a:off x="3499754" y="3158240"/>
            <a:ext cx="1186543" cy="369332"/>
          </a:xfrm>
          <a:prstGeom prst="rect">
            <a:avLst/>
          </a:prstGeom>
          <a:noFill/>
        </p:spPr>
        <p:txBody>
          <a:bodyPr wrap="square" rtlCol="0">
            <a:spAutoFit/>
          </a:bodyPr>
          <a:lstStyle/>
          <a:p>
            <a:r>
              <a:rPr lang="en-US" dirty="0" smtClean="0"/>
              <a:t>Backlog</a:t>
            </a:r>
            <a:endParaRPr lang="en-US" dirty="0"/>
          </a:p>
        </p:txBody>
      </p:sp>
      <p:sp>
        <p:nvSpPr>
          <p:cNvPr id="17" name="TextBox 16"/>
          <p:cNvSpPr txBox="1"/>
          <p:nvPr/>
        </p:nvSpPr>
        <p:spPr>
          <a:xfrm>
            <a:off x="3499754" y="4997577"/>
            <a:ext cx="1186543" cy="369332"/>
          </a:xfrm>
          <a:prstGeom prst="rect">
            <a:avLst/>
          </a:prstGeom>
          <a:noFill/>
        </p:spPr>
        <p:txBody>
          <a:bodyPr wrap="square" rtlCol="0">
            <a:spAutoFit/>
          </a:bodyPr>
          <a:lstStyle/>
          <a:p>
            <a:r>
              <a:rPr lang="en-US" dirty="0" smtClean="0"/>
              <a:t>Interactive</a:t>
            </a:r>
            <a:endParaRPr lang="en-US" dirty="0"/>
          </a:p>
        </p:txBody>
      </p:sp>
      <p:sp>
        <p:nvSpPr>
          <p:cNvPr id="18" name="Rectangle 17"/>
          <p:cNvSpPr/>
          <p:nvPr/>
        </p:nvSpPr>
        <p:spPr>
          <a:xfrm>
            <a:off x="696684" y="3783205"/>
            <a:ext cx="1191352" cy="369332"/>
          </a:xfrm>
          <a:prstGeom prst="rect">
            <a:avLst/>
          </a:prstGeom>
        </p:spPr>
        <p:txBody>
          <a:bodyPr wrap="none">
            <a:spAutoFit/>
          </a:bodyPr>
          <a:lstStyle/>
          <a:p>
            <a:r>
              <a:rPr lang="is-IS"/>
              <a:t>(8306, 18) </a:t>
            </a:r>
            <a:endParaRPr lang="en-US"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357" y="4997577"/>
            <a:ext cx="4165600" cy="1397000"/>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057" y="3153216"/>
            <a:ext cx="3886200" cy="14478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757" y="1519836"/>
            <a:ext cx="3873500" cy="1435100"/>
          </a:xfrm>
          <a:prstGeom prst="rect">
            <a:avLst/>
          </a:prstGeom>
        </p:spPr>
      </p:pic>
    </p:spTree>
    <p:extLst>
      <p:ext uri="{BB962C8B-B14F-4D97-AF65-F5344CB8AC3E}">
        <p14:creationId xmlns:p14="http://schemas.microsoft.com/office/powerpoint/2010/main" val="130994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Preprocessed Data (August 1</a:t>
            </a:r>
            <a:r>
              <a:rPr lang="en-US" baseline="30000" dirty="0" smtClean="0"/>
              <a:t>st</a:t>
            </a:r>
            <a:r>
              <a:rPr lang="en-US" dirty="0" smtClean="0"/>
              <a:t> </a:t>
            </a:r>
            <a:r>
              <a:rPr lang="mr-IN" dirty="0" smtClean="0"/>
              <a:t>–</a:t>
            </a:r>
            <a:r>
              <a:rPr lang="en-US" dirty="0" smtClean="0"/>
              <a:t>August 3</a:t>
            </a:r>
            <a:r>
              <a:rPr lang="en-US" baseline="30000" dirty="0" smtClean="0"/>
              <a:t>rd</a:t>
            </a:r>
            <a:r>
              <a:rPr lang="en-US" dirty="0" smtClean="0"/>
              <a:t> ) </a:t>
            </a:r>
            <a:endParaRPr lang="en-US" dirty="0"/>
          </a:p>
        </p:txBody>
      </p:sp>
      <p:sp>
        <p:nvSpPr>
          <p:cNvPr id="5" name="TextBox 4"/>
          <p:cNvSpPr txBox="1"/>
          <p:nvPr/>
        </p:nvSpPr>
        <p:spPr>
          <a:xfrm>
            <a:off x="674914" y="1533237"/>
            <a:ext cx="1115787" cy="584775"/>
          </a:xfrm>
          <a:prstGeom prst="rect">
            <a:avLst/>
          </a:prstGeom>
          <a:noFill/>
        </p:spPr>
        <p:txBody>
          <a:bodyPr wrap="square" rtlCol="0">
            <a:spAutoFit/>
          </a:bodyPr>
          <a:lstStyle/>
          <a:p>
            <a:r>
              <a:rPr lang="en-US" sz="3200" b="1" dirty="0" smtClean="0"/>
              <a:t>LM</a:t>
            </a:r>
            <a:r>
              <a:rPr lang="en-US" b="1" dirty="0" smtClean="0"/>
              <a:t> </a:t>
            </a:r>
            <a:endParaRPr lang="en-US" b="1" dirty="0"/>
          </a:p>
        </p:txBody>
      </p:sp>
      <p:sp>
        <p:nvSpPr>
          <p:cNvPr id="12" name="TextBox 11"/>
          <p:cNvSpPr txBox="1"/>
          <p:nvPr/>
        </p:nvSpPr>
        <p:spPr>
          <a:xfrm>
            <a:off x="797377" y="3342906"/>
            <a:ext cx="914400" cy="369332"/>
          </a:xfrm>
          <a:prstGeom prst="rect">
            <a:avLst/>
          </a:prstGeom>
          <a:noFill/>
        </p:spPr>
        <p:txBody>
          <a:bodyPr wrap="square" rtlCol="0">
            <a:spAutoFit/>
          </a:bodyPr>
          <a:lstStyle/>
          <a:p>
            <a:r>
              <a:rPr lang="en-US" smtClean="0"/>
              <a:t>Original</a:t>
            </a:r>
            <a:endParaRPr lang="en-US"/>
          </a:p>
        </p:txBody>
      </p:sp>
      <p:sp>
        <p:nvSpPr>
          <p:cNvPr id="13" name="TextBox 12"/>
          <p:cNvSpPr txBox="1"/>
          <p:nvPr/>
        </p:nvSpPr>
        <p:spPr>
          <a:xfrm>
            <a:off x="3499756" y="1690688"/>
            <a:ext cx="1186543" cy="369332"/>
          </a:xfrm>
          <a:prstGeom prst="rect">
            <a:avLst/>
          </a:prstGeom>
          <a:noFill/>
        </p:spPr>
        <p:txBody>
          <a:bodyPr wrap="square" rtlCol="0">
            <a:spAutoFit/>
          </a:bodyPr>
          <a:lstStyle/>
          <a:p>
            <a:r>
              <a:rPr lang="en-US" dirty="0" smtClean="0"/>
              <a:t>Utilization</a:t>
            </a:r>
            <a:endParaRPr lang="en-US" dirty="0"/>
          </a:p>
        </p:txBody>
      </p:sp>
      <p:sp>
        <p:nvSpPr>
          <p:cNvPr id="14" name="TextBox 13"/>
          <p:cNvSpPr txBox="1"/>
          <p:nvPr/>
        </p:nvSpPr>
        <p:spPr>
          <a:xfrm>
            <a:off x="3499754" y="3158240"/>
            <a:ext cx="1186543" cy="369332"/>
          </a:xfrm>
          <a:prstGeom prst="rect">
            <a:avLst/>
          </a:prstGeom>
          <a:noFill/>
        </p:spPr>
        <p:txBody>
          <a:bodyPr wrap="square" rtlCol="0">
            <a:spAutoFit/>
          </a:bodyPr>
          <a:lstStyle/>
          <a:p>
            <a:r>
              <a:rPr lang="en-US" dirty="0" smtClean="0"/>
              <a:t>Backlog</a:t>
            </a:r>
            <a:endParaRPr lang="en-US" dirty="0"/>
          </a:p>
        </p:txBody>
      </p:sp>
      <p:sp>
        <p:nvSpPr>
          <p:cNvPr id="15" name="TextBox 14"/>
          <p:cNvSpPr txBox="1"/>
          <p:nvPr/>
        </p:nvSpPr>
        <p:spPr>
          <a:xfrm>
            <a:off x="3499754" y="4997577"/>
            <a:ext cx="1186543" cy="369332"/>
          </a:xfrm>
          <a:prstGeom prst="rect">
            <a:avLst/>
          </a:prstGeom>
          <a:noFill/>
        </p:spPr>
        <p:txBody>
          <a:bodyPr wrap="square" rtlCol="0">
            <a:spAutoFit/>
          </a:bodyPr>
          <a:lstStyle/>
          <a:p>
            <a:r>
              <a:rPr lang="en-US" dirty="0" smtClean="0"/>
              <a:t>Interactive</a:t>
            </a:r>
            <a:endParaRPr lang="en-US" dirty="0"/>
          </a:p>
        </p:txBody>
      </p:sp>
      <p:sp>
        <p:nvSpPr>
          <p:cNvPr id="16" name="Rectangle 15"/>
          <p:cNvSpPr/>
          <p:nvPr/>
        </p:nvSpPr>
        <p:spPr>
          <a:xfrm>
            <a:off x="685350" y="3712238"/>
            <a:ext cx="1138453" cy="369332"/>
          </a:xfrm>
          <a:prstGeom prst="rect">
            <a:avLst/>
          </a:prstGeom>
        </p:spPr>
        <p:txBody>
          <a:bodyPr wrap="none">
            <a:spAutoFit/>
          </a:bodyPr>
          <a:lstStyle/>
          <a:p>
            <a:r>
              <a:rPr lang="is-IS" dirty="0" smtClean="0"/>
              <a:t>(</a:t>
            </a:r>
            <a:r>
              <a:rPr lang="is-IS" dirty="0"/>
              <a:t>4170, </a:t>
            </a:r>
            <a:r>
              <a:rPr lang="is-IS" dirty="0" smtClean="0"/>
              <a:t>18)</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482" y="1690688"/>
            <a:ext cx="4584700" cy="13335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4020" r="2365"/>
          <a:stretch/>
        </p:blipFill>
        <p:spPr>
          <a:xfrm>
            <a:off x="4811482" y="4952717"/>
            <a:ext cx="5617032" cy="1413972"/>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482" y="3264552"/>
            <a:ext cx="5092700" cy="1447800"/>
          </a:xfrm>
          <a:prstGeom prst="rect">
            <a:avLst/>
          </a:prstGeom>
        </p:spPr>
      </p:pic>
    </p:spTree>
    <p:extLst>
      <p:ext uri="{BB962C8B-B14F-4D97-AF65-F5344CB8AC3E}">
        <p14:creationId xmlns:p14="http://schemas.microsoft.com/office/powerpoint/2010/main" val="126351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Utilization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44124"/>
            <a:ext cx="12192000" cy="2996588"/>
          </a:xfrm>
        </p:spPr>
      </p:pic>
    </p:spTree>
    <p:extLst>
      <p:ext uri="{BB962C8B-B14F-4D97-AF65-F5344CB8AC3E}">
        <p14:creationId xmlns:p14="http://schemas.microsoft.com/office/powerpoint/2010/main" val="805012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Utilization</a:t>
            </a:r>
            <a:endParaRPr lang="en-US" dirty="0"/>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70" y="1341130"/>
            <a:ext cx="12236970" cy="2946662"/>
          </a:xfr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1325"/>
            <a:ext cx="12192000" cy="2829409"/>
          </a:xfrm>
          <a:prstGeom prst="rect">
            <a:avLst/>
          </a:prstGeom>
        </p:spPr>
      </p:pic>
    </p:spTree>
    <p:extLst>
      <p:ext uri="{BB962C8B-B14F-4D97-AF65-F5344CB8AC3E}">
        <p14:creationId xmlns:p14="http://schemas.microsoft.com/office/powerpoint/2010/main" val="119444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Backlog</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13699"/>
          <a:stretch/>
        </p:blipFill>
        <p:spPr>
          <a:xfrm>
            <a:off x="-29982" y="4175909"/>
            <a:ext cx="12221982" cy="260320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7783"/>
            <a:ext cx="12192000" cy="2868126"/>
          </a:xfrm>
          <a:prstGeom prst="rect">
            <a:avLst/>
          </a:prstGeom>
        </p:spPr>
      </p:pic>
    </p:spTree>
    <p:extLst>
      <p:ext uri="{BB962C8B-B14F-4D97-AF65-F5344CB8AC3E}">
        <p14:creationId xmlns:p14="http://schemas.microsoft.com/office/powerpoint/2010/main" val="862894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Backlog</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84417"/>
            <a:ext cx="12192000" cy="2971984"/>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r="-574" b="12133"/>
          <a:stretch/>
        </p:blipFill>
        <p:spPr>
          <a:xfrm>
            <a:off x="0" y="3880110"/>
            <a:ext cx="12261955" cy="2835484"/>
          </a:xfrm>
          <a:prstGeom prst="rect">
            <a:avLst/>
          </a:prstGeom>
        </p:spPr>
      </p:pic>
    </p:spTree>
    <p:extLst>
      <p:ext uri="{BB962C8B-B14F-4D97-AF65-F5344CB8AC3E}">
        <p14:creationId xmlns:p14="http://schemas.microsoft.com/office/powerpoint/2010/main" val="47229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Backlog</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834" y="2295081"/>
            <a:ext cx="11932331" cy="3974228"/>
          </a:xfrm>
        </p:spPr>
      </p:pic>
    </p:spTree>
    <p:extLst>
      <p:ext uri="{BB962C8B-B14F-4D97-AF65-F5344CB8AC3E}">
        <p14:creationId xmlns:p14="http://schemas.microsoft.com/office/powerpoint/2010/main" val="71455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for the center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094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Deliver the right data to the right person</a:t>
            </a:r>
            <a:endParaRPr lang="en-US" dirty="0"/>
          </a:p>
        </p:txBody>
      </p:sp>
      <p:pic>
        <p:nvPicPr>
          <p:cNvPr id="4" name="Picture 3"/>
          <p:cNvPicPr>
            <a:picLocks noChangeAspect="1"/>
          </p:cNvPicPr>
          <p:nvPr/>
        </p:nvPicPr>
        <p:blipFill>
          <a:blip r:embed="rId3"/>
          <a:stretch>
            <a:fillRect/>
          </a:stretch>
        </p:blipFill>
        <p:spPr>
          <a:xfrm>
            <a:off x="1368450" y="3482949"/>
            <a:ext cx="1512942" cy="1512942"/>
          </a:xfrm>
          <a:prstGeom prst="rect">
            <a:avLst/>
          </a:prstGeom>
        </p:spPr>
      </p:pic>
      <p:pic>
        <p:nvPicPr>
          <p:cNvPr id="7" name="Picture 6"/>
          <p:cNvPicPr>
            <a:picLocks noChangeAspect="1"/>
          </p:cNvPicPr>
          <p:nvPr/>
        </p:nvPicPr>
        <p:blipFill rotWithShape="1">
          <a:blip r:embed="rId4"/>
          <a:srcRect r="794" b="14684"/>
          <a:stretch/>
        </p:blipFill>
        <p:spPr>
          <a:xfrm>
            <a:off x="7731692" y="3480538"/>
            <a:ext cx="1881058" cy="1744995"/>
          </a:xfrm>
          <a:prstGeom prst="rect">
            <a:avLst/>
          </a:prstGeom>
        </p:spPr>
      </p:pic>
      <p:sp>
        <p:nvSpPr>
          <p:cNvPr id="9" name="TextBox 8"/>
          <p:cNvSpPr txBox="1"/>
          <p:nvPr/>
        </p:nvSpPr>
        <p:spPr>
          <a:xfrm>
            <a:off x="5846998" y="5364032"/>
            <a:ext cx="1355184" cy="369332"/>
          </a:xfrm>
          <a:prstGeom prst="rect">
            <a:avLst/>
          </a:prstGeom>
          <a:noFill/>
        </p:spPr>
        <p:txBody>
          <a:bodyPr wrap="square" rtlCol="0">
            <a:spAutoFit/>
          </a:bodyPr>
          <a:lstStyle/>
          <a:p>
            <a:r>
              <a:rPr lang="en-US" smtClean="0"/>
              <a:t>Consultant</a:t>
            </a:r>
            <a:endParaRPr lang="en-US" dirty="0"/>
          </a:p>
        </p:txBody>
      </p:sp>
      <p:sp>
        <p:nvSpPr>
          <p:cNvPr id="10" name="TextBox 9"/>
          <p:cNvSpPr txBox="1"/>
          <p:nvPr/>
        </p:nvSpPr>
        <p:spPr>
          <a:xfrm>
            <a:off x="8254980" y="5413772"/>
            <a:ext cx="1175890" cy="369332"/>
          </a:xfrm>
          <a:prstGeom prst="rect">
            <a:avLst/>
          </a:prstGeom>
          <a:noFill/>
        </p:spPr>
        <p:txBody>
          <a:bodyPr wrap="square" rtlCol="0">
            <a:spAutoFit/>
          </a:bodyPr>
          <a:lstStyle/>
          <a:p>
            <a:r>
              <a:rPr lang="en-US" smtClean="0"/>
              <a:t>End User</a:t>
            </a:r>
            <a:endParaRPr lang="en-US" dirty="0" smtClean="0"/>
          </a:p>
        </p:txBody>
      </p:sp>
      <p:sp>
        <p:nvSpPr>
          <p:cNvPr id="11" name="TextBox 10"/>
          <p:cNvSpPr txBox="1"/>
          <p:nvPr/>
        </p:nvSpPr>
        <p:spPr>
          <a:xfrm>
            <a:off x="3799048" y="5413772"/>
            <a:ext cx="1137021" cy="369332"/>
          </a:xfrm>
          <a:prstGeom prst="rect">
            <a:avLst/>
          </a:prstGeom>
          <a:noFill/>
        </p:spPr>
        <p:txBody>
          <a:bodyPr wrap="square" rtlCol="0">
            <a:spAutoFit/>
          </a:bodyPr>
          <a:lstStyle/>
          <a:p>
            <a:r>
              <a:rPr lang="en-US" smtClean="0"/>
              <a:t>Director</a:t>
            </a:r>
            <a:endParaRPr lang="en-US" dirty="0"/>
          </a:p>
        </p:txBody>
      </p:sp>
      <p:pic>
        <p:nvPicPr>
          <p:cNvPr id="12" name="Picture 11"/>
          <p:cNvPicPr>
            <a:picLocks noChangeAspect="1"/>
          </p:cNvPicPr>
          <p:nvPr/>
        </p:nvPicPr>
        <p:blipFill>
          <a:blip r:embed="rId3"/>
          <a:stretch>
            <a:fillRect/>
          </a:stretch>
        </p:blipFill>
        <p:spPr>
          <a:xfrm>
            <a:off x="3528845" y="3499827"/>
            <a:ext cx="1512942" cy="1512942"/>
          </a:xfrm>
          <a:prstGeom prst="rect">
            <a:avLst/>
          </a:prstGeom>
        </p:spPr>
      </p:pic>
      <p:pic>
        <p:nvPicPr>
          <p:cNvPr id="13" name="Picture 12"/>
          <p:cNvPicPr>
            <a:picLocks noChangeAspect="1"/>
          </p:cNvPicPr>
          <p:nvPr/>
        </p:nvPicPr>
        <p:blipFill>
          <a:blip r:embed="rId3"/>
          <a:stretch>
            <a:fillRect/>
          </a:stretch>
        </p:blipFill>
        <p:spPr>
          <a:xfrm>
            <a:off x="5689240" y="3517813"/>
            <a:ext cx="1512942" cy="1512942"/>
          </a:xfrm>
          <a:prstGeom prst="rect">
            <a:avLst/>
          </a:prstGeom>
        </p:spPr>
      </p:pic>
      <p:sp>
        <p:nvSpPr>
          <p:cNvPr id="14" name="TextBox 13"/>
          <p:cNvSpPr txBox="1"/>
          <p:nvPr/>
        </p:nvSpPr>
        <p:spPr>
          <a:xfrm>
            <a:off x="1368450" y="5401761"/>
            <a:ext cx="1519670" cy="646331"/>
          </a:xfrm>
          <a:prstGeom prst="rect">
            <a:avLst/>
          </a:prstGeom>
          <a:noFill/>
        </p:spPr>
        <p:txBody>
          <a:bodyPr wrap="square" rtlCol="0">
            <a:spAutoFit/>
          </a:bodyPr>
          <a:lstStyle/>
          <a:p>
            <a:pPr algn="ctr"/>
            <a:r>
              <a:rPr lang="en-US" dirty="0" smtClean="0"/>
              <a:t>System Administrator</a:t>
            </a:r>
            <a:endParaRPr lang="en-US" dirty="0"/>
          </a:p>
        </p:txBody>
      </p:sp>
      <p:sp>
        <p:nvSpPr>
          <p:cNvPr id="15" name="TextBox 14"/>
          <p:cNvSpPr txBox="1"/>
          <p:nvPr/>
        </p:nvSpPr>
        <p:spPr>
          <a:xfrm>
            <a:off x="10142261" y="4211406"/>
            <a:ext cx="984443" cy="769441"/>
          </a:xfrm>
          <a:prstGeom prst="rect">
            <a:avLst/>
          </a:prstGeom>
          <a:noFill/>
        </p:spPr>
        <p:txBody>
          <a:bodyPr wrap="square" rtlCol="0">
            <a:spAutoFit/>
          </a:bodyPr>
          <a:lstStyle/>
          <a:p>
            <a:r>
              <a:rPr lang="mr-IN" sz="4400" smtClean="0"/>
              <a:t>…</a:t>
            </a:r>
            <a:endParaRPr lang="en-US" sz="4400" dirty="0"/>
          </a:p>
        </p:txBody>
      </p:sp>
    </p:spTree>
    <p:extLst>
      <p:ext uri="{BB962C8B-B14F-4D97-AF65-F5344CB8AC3E}">
        <p14:creationId xmlns:p14="http://schemas.microsoft.com/office/powerpoint/2010/main" val="103001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 Allocations</a:t>
            </a:r>
            <a:r>
              <a:rPr lang="en-US" dirty="0"/>
              <a:t/>
            </a:r>
            <a:br>
              <a:rPr lang="en-US" dirty="0"/>
            </a:br>
            <a:endParaRPr lang="en-US" dirty="0"/>
          </a:p>
        </p:txBody>
      </p:sp>
      <p:sp>
        <p:nvSpPr>
          <p:cNvPr id="3" name="Content Placeholder 2"/>
          <p:cNvSpPr>
            <a:spLocks noGrp="1"/>
          </p:cNvSpPr>
          <p:nvPr>
            <p:ph idx="1"/>
          </p:nvPr>
        </p:nvSpPr>
        <p:spPr>
          <a:xfrm>
            <a:off x="288266" y="2171104"/>
            <a:ext cx="5123183" cy="1960167"/>
          </a:xfrm>
        </p:spPr>
        <p:txBody>
          <a:bodyPr>
            <a:normAutofit fontScale="85000" lnSpcReduction="20000"/>
          </a:bodyPr>
          <a:lstStyle/>
          <a:p>
            <a:endParaRPr lang="en-US" dirty="0" smtClean="0"/>
          </a:p>
          <a:p>
            <a:r>
              <a:rPr lang="en-US" dirty="0" smtClean="0"/>
              <a:t>Development Environment: bell </a:t>
            </a:r>
          </a:p>
          <a:p>
            <a:r>
              <a:rPr lang="en-US" dirty="0" smtClean="0"/>
              <a:t>Production Environment: </a:t>
            </a:r>
            <a:r>
              <a:rPr lang="en-US" dirty="0" err="1" smtClean="0"/>
              <a:t>noll</a:t>
            </a:r>
            <a:r>
              <a:rPr lang="en-US" dirty="0" smtClean="0"/>
              <a:t> </a:t>
            </a:r>
          </a:p>
          <a:p>
            <a:r>
              <a:rPr lang="en-US" dirty="0" smtClean="0"/>
              <a:t>Data History: 2016 </a:t>
            </a:r>
            <a:r>
              <a:rPr lang="en-US" dirty="0"/>
              <a:t>/</a:t>
            </a:r>
            <a:r>
              <a:rPr lang="en-US" dirty="0" smtClean="0"/>
              <a:t>03 ~ 2018/8/4</a:t>
            </a:r>
          </a:p>
          <a:p>
            <a:r>
              <a:rPr lang="en-US" dirty="0" smtClean="0"/>
              <a:t>Data Size: 8883,000+ rows </a:t>
            </a:r>
            <a:endParaRPr lang="en-US" dirty="0"/>
          </a:p>
          <a:p>
            <a:endParaRPr lang="en-US" dirty="0"/>
          </a:p>
        </p:txBody>
      </p:sp>
      <p:pic>
        <p:nvPicPr>
          <p:cNvPr id="5" name="Picture 4"/>
          <p:cNvPicPr>
            <a:picLocks noChangeAspect="1"/>
          </p:cNvPicPr>
          <p:nvPr/>
        </p:nvPicPr>
        <p:blipFill>
          <a:blip r:embed="rId3"/>
          <a:stretch>
            <a:fillRect/>
          </a:stretch>
        </p:blipFill>
        <p:spPr>
          <a:xfrm>
            <a:off x="1062111" y="1180931"/>
            <a:ext cx="1536500" cy="1154451"/>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44673127"/>
              </p:ext>
            </p:extLst>
          </p:nvPr>
        </p:nvGraphicFramePr>
        <p:xfrm>
          <a:off x="6183840" y="1450567"/>
          <a:ext cx="5721350" cy="2194560"/>
        </p:xfrm>
        <a:graphic>
          <a:graphicData uri="http://schemas.openxmlformats.org/drawingml/2006/table">
            <a:tbl>
              <a:tblPr firstRow="1" firstCol="1" bandRow="1">
                <a:tableStyleId>{5C22544A-7EE6-4342-B048-85BDC9FD1C3A}</a:tableStyleId>
              </a:tblPr>
              <a:tblGrid>
                <a:gridCol w="293914"/>
                <a:gridCol w="1708241"/>
                <a:gridCol w="3719195"/>
              </a:tblGrid>
              <a:tr h="127000">
                <a:tc>
                  <a:txBody>
                    <a:bodyPr/>
                    <a:lstStyle/>
                    <a:p>
                      <a:pPr>
                        <a:spcAft>
                          <a:spcPts val="0"/>
                        </a:spcAft>
                      </a:pPr>
                      <a:r>
                        <a:rPr lang="en-US" sz="1200">
                          <a:effectLst/>
                        </a:rPr>
                        <a:t>#</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Table Name</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a:effectLst/>
                        </a:rPr>
                        <a:t>Brief Description </a:t>
                      </a:r>
                      <a:endParaRPr lang="en-US" sz="1200" dirty="0">
                        <a:effectLst/>
                        <a:latin typeface="Calibri" charset="0"/>
                        <a:ea typeface="DengXian" charset="-122"/>
                        <a:cs typeface="Times New Roman" charset="0"/>
                      </a:endParaRPr>
                    </a:p>
                  </a:txBody>
                  <a:tcPr marL="68580" marR="68580" marT="0" marB="0"/>
                </a:tc>
              </a:tr>
              <a:tr h="153035">
                <a:tc>
                  <a:txBody>
                    <a:bodyPr/>
                    <a:lstStyle/>
                    <a:p>
                      <a:pPr>
                        <a:spcAft>
                          <a:spcPts val="0"/>
                        </a:spcAft>
                      </a:pPr>
                      <a:r>
                        <a:rPr lang="en-US" sz="1200">
                          <a:effectLst/>
                        </a:rPr>
                        <a:t>1</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public.subgrant   </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grant info</a:t>
                      </a:r>
                      <a:endParaRPr lang="en-US" sz="120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2</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Public. subgrantplatinfo</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platform info: Reg, GPU, Large,SU allocations</a:t>
                      </a:r>
                      <a:endParaRPr lang="en-US" sz="120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3</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public.subgrantmach</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a:effectLst/>
                        </a:rPr>
                        <a:t>machine </a:t>
                      </a:r>
                      <a:r>
                        <a:rPr lang="en-US" sz="1200" dirty="0" err="1">
                          <a:effectLst/>
                        </a:rPr>
                        <a:t>Reg</a:t>
                      </a:r>
                      <a:r>
                        <a:rPr lang="en-US" sz="1200" dirty="0">
                          <a:effectLst/>
                        </a:rPr>
                        <a:t>, GPU, Large</a:t>
                      </a:r>
                      <a:endParaRPr lang="en-US" sz="1200" dirty="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4</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platmachuser</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grant/platform/machine/username</a:t>
                      </a:r>
                      <a:endParaRPr lang="en-US" sz="120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5</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users</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grant/platform/machine/username</a:t>
                      </a:r>
                      <a:endParaRPr lang="en-US" sz="120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6</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nsfaffiliations</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affiliations table (eg. CMU, Pitt, MIT, etc..)</a:t>
                      </a:r>
                      <a:endParaRPr lang="en-US" sz="1200">
                        <a:effectLst/>
                        <a:latin typeface="Calibri" charset="0"/>
                        <a:ea typeface="DengXian" charset="-122"/>
                        <a:cs typeface="Times New Roman" charset="0"/>
                      </a:endParaRPr>
                    </a:p>
                  </a:txBody>
                  <a:tcPr marL="68580" marR="68580" marT="0" marB="0"/>
                </a:tc>
              </a:tr>
              <a:tr h="153035">
                <a:tc>
                  <a:txBody>
                    <a:bodyPr/>
                    <a:lstStyle/>
                    <a:p>
                      <a:pPr>
                        <a:spcAft>
                          <a:spcPts val="0"/>
                        </a:spcAft>
                      </a:pPr>
                      <a:r>
                        <a:rPr lang="en-US" sz="1200">
                          <a:effectLst/>
                        </a:rPr>
                        <a:t>7</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public.jobs</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subset of slurmdb focusing on jobs for accounting purposes</a:t>
                      </a:r>
                      <a:endParaRPr lang="en-US" sz="1200">
                        <a:effectLst/>
                        <a:latin typeface="Calibri" charset="0"/>
                        <a:ea typeface="DengXian" charset="-122"/>
                        <a:cs typeface="Times New Roman" charset="0"/>
                      </a:endParaRPr>
                    </a:p>
                  </a:txBody>
                  <a:tcPr marL="68580" marR="68580" marT="0" marB="0"/>
                </a:tc>
              </a:tr>
              <a:tr h="171450">
                <a:tc>
                  <a:txBody>
                    <a:bodyPr/>
                    <a:lstStyle/>
                    <a:p>
                      <a:pPr>
                        <a:spcAft>
                          <a:spcPts val="0"/>
                        </a:spcAft>
                      </a:pPr>
                      <a:r>
                        <a:rPr lang="en-US" sz="1200">
                          <a:effectLst/>
                        </a:rPr>
                        <a:t>8</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public.prorated_jobs</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a:effectLst/>
                        </a:rPr>
                        <a:t>Truncate jobs into daily basis</a:t>
                      </a:r>
                      <a:endParaRPr lang="en-US" sz="1200">
                        <a:effectLst/>
                        <a:latin typeface="Calibri" charset="0"/>
                        <a:ea typeface="DengXian" charset="-122"/>
                        <a:cs typeface="Times New Roman" charset="0"/>
                      </a:endParaRPr>
                    </a:p>
                  </a:txBody>
                  <a:tcPr marL="68580" marR="68580" marT="0" marB="0"/>
                </a:tc>
              </a:tr>
              <a:tr h="0">
                <a:tc>
                  <a:txBody>
                    <a:bodyPr/>
                    <a:lstStyle/>
                    <a:p>
                      <a:pPr>
                        <a:spcAft>
                          <a:spcPts val="0"/>
                        </a:spcAft>
                      </a:pPr>
                      <a:r>
                        <a:rPr lang="en-US" sz="1200">
                          <a:effectLst/>
                        </a:rPr>
                        <a:t>9</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a:effectLst/>
                        </a:rPr>
                        <a:t>Public.actions</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a:effectLst/>
                        </a:rPr>
                        <a:t>new grant, renewal, supplement, </a:t>
                      </a:r>
                      <a:r>
                        <a:rPr lang="en-US" sz="1200" dirty="0" err="1">
                          <a:effectLst/>
                        </a:rPr>
                        <a:t>time_extension</a:t>
                      </a:r>
                      <a:r>
                        <a:rPr lang="en-US" sz="1200" dirty="0">
                          <a:effectLst/>
                        </a:rPr>
                        <a:t>, SU amount</a:t>
                      </a:r>
                      <a:endParaRPr lang="en-US" sz="1200" dirty="0">
                        <a:effectLst/>
                        <a:latin typeface="Calibri" charset="0"/>
                        <a:ea typeface="DengXian" charset="-122"/>
                        <a:cs typeface="Times New Roman" charset="0"/>
                      </a:endParaRPr>
                    </a:p>
                  </a:txBody>
                  <a:tcPr marL="68580" marR="68580" marT="0" marB="0"/>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2011881"/>
              </p:ext>
            </p:extLst>
          </p:nvPr>
        </p:nvGraphicFramePr>
        <p:xfrm>
          <a:off x="3586152" y="4175397"/>
          <a:ext cx="8280814" cy="2275777"/>
        </p:xfrm>
        <a:graphic>
          <a:graphicData uri="http://schemas.openxmlformats.org/drawingml/2006/table">
            <a:tbl>
              <a:tblPr firstRow="1" firstCol="1" bandRow="1">
                <a:tableStyleId>{B301B821-A1FF-4177-AEE7-76D212191A09}</a:tableStyleId>
              </a:tblPr>
              <a:tblGrid>
                <a:gridCol w="824458"/>
                <a:gridCol w="1148085"/>
                <a:gridCol w="1235351"/>
                <a:gridCol w="1184343"/>
                <a:gridCol w="1244063"/>
                <a:gridCol w="1004341"/>
                <a:gridCol w="1640173"/>
              </a:tblGrid>
              <a:tr h="302725">
                <a:tc>
                  <a:txBody>
                    <a:bodyPr/>
                    <a:lstStyle/>
                    <a:p>
                      <a:pPr algn="l">
                        <a:spcAft>
                          <a:spcPts val="0"/>
                        </a:spcAft>
                      </a:pPr>
                      <a:r>
                        <a:rPr lang="en-US" sz="1400" dirty="0">
                          <a:effectLst/>
                        </a:rPr>
                        <a:t>users</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err="1">
                          <a:effectLst/>
                        </a:rPr>
                        <a:t>platmachuser</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err="1">
                          <a:effectLst/>
                        </a:rPr>
                        <a:t>subgrant</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err="1">
                          <a:effectLst/>
                        </a:rPr>
                        <a:t>subgrantmach</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err="1">
                          <a:effectLst/>
                        </a:rPr>
                        <a:t>nsfaffiliations</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a:effectLst/>
                        </a:rPr>
                        <a:t>jobs</a:t>
                      </a:r>
                      <a:endParaRPr lang="en-US" sz="14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400" dirty="0" err="1">
                          <a:effectLst/>
                        </a:rPr>
                        <a:t>prorated_jobs</a:t>
                      </a:r>
                      <a:endParaRPr lang="en-US" sz="1400" dirty="0">
                        <a:effectLst/>
                        <a:latin typeface="Calibri" charset="0"/>
                        <a:ea typeface="DengXian" charset="-122"/>
                        <a:cs typeface="Times New Roman" charset="0"/>
                      </a:endParaRPr>
                    </a:p>
                  </a:txBody>
                  <a:tcPr marL="28575" marR="28575" marT="0" marB="0" anchor="ctr"/>
                </a:tc>
              </a:tr>
              <a:tr h="385421">
                <a:tc>
                  <a:txBody>
                    <a:bodyPr/>
                    <a:lstStyle/>
                    <a:p>
                      <a:pPr algn="l">
                        <a:spcAft>
                          <a:spcPts val="0"/>
                        </a:spcAft>
                      </a:pPr>
                      <a:r>
                        <a:rPr lang="en-US" sz="1200" b="0" dirty="0" err="1">
                          <a:effectLst/>
                        </a:rPr>
                        <a:t>pscid</a:t>
                      </a:r>
                      <a:endParaRPr lang="en-US" sz="1200" b="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dirty="0" err="1">
                          <a:effectLst/>
                        </a:rPr>
                        <a:t>subgrantnumber</a:t>
                      </a:r>
                      <a:endParaRPr lang="en-US" sz="12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subgrantnumber</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chargeid</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affilcode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job_id</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job_id</a:t>
                      </a:r>
                      <a:endParaRPr lang="en-US" sz="1200">
                        <a:effectLst/>
                        <a:latin typeface="Calibri" charset="0"/>
                        <a:ea typeface="DengXian" charset="-122"/>
                        <a:cs typeface="Times New Roman" charset="0"/>
                      </a:endParaRPr>
                    </a:p>
                  </a:txBody>
                  <a:tcPr marL="28575" marR="28575" marT="0" marB="0" anchor="ctr"/>
                </a:tc>
              </a:tr>
              <a:tr h="192710">
                <a:tc>
                  <a:txBody>
                    <a:bodyPr/>
                    <a:lstStyle/>
                    <a:p>
                      <a:pPr algn="l">
                        <a:spcAft>
                          <a:spcPts val="0"/>
                        </a:spcAft>
                      </a:pPr>
                      <a:r>
                        <a:rPr lang="en-US" sz="1200" b="0" dirty="0" err="1">
                          <a:effectLst/>
                        </a:rPr>
                        <a:t>firstname</a:t>
                      </a:r>
                      <a:endParaRPr lang="en-US" sz="1200" b="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dirty="0">
                          <a:effectLst/>
                        </a:rPr>
                        <a:t>machine</a:t>
                      </a:r>
                      <a:endParaRPr lang="en-US" sz="12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pipscid</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machine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affiliation</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machine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username</a:t>
                      </a:r>
                      <a:endParaRPr lang="en-US" sz="1200">
                        <a:effectLst/>
                        <a:latin typeface="Calibri" charset="0"/>
                        <a:ea typeface="DengXian" charset="-122"/>
                        <a:cs typeface="Times New Roman" charset="0"/>
                      </a:endParaRPr>
                    </a:p>
                  </a:txBody>
                  <a:tcPr marL="28575" marR="28575" marT="0" marB="0" anchor="ctr"/>
                </a:tc>
              </a:tr>
              <a:tr h="192710">
                <a:tc>
                  <a:txBody>
                    <a:bodyPr/>
                    <a:lstStyle/>
                    <a:p>
                      <a:pPr algn="l">
                        <a:spcAft>
                          <a:spcPts val="0"/>
                        </a:spcAft>
                      </a:pPr>
                      <a:r>
                        <a:rPr lang="en-US" sz="1200" b="0" dirty="0" err="1">
                          <a:effectLst/>
                        </a:rPr>
                        <a:t>lastname</a:t>
                      </a:r>
                      <a:endParaRPr lang="en-US" sz="1200" b="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dirty="0">
                          <a:effectLst/>
                        </a:rPr>
                        <a:t>username</a:t>
                      </a:r>
                      <a:endParaRPr lang="en-US" sz="1200" dirty="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consultant</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startdate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lat</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walltime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machine</a:t>
                      </a:r>
                      <a:endParaRPr lang="en-US" sz="1200">
                        <a:effectLst/>
                        <a:latin typeface="Calibri" charset="0"/>
                        <a:ea typeface="DengXian" charset="-122"/>
                        <a:cs typeface="Times New Roman" charset="0"/>
                      </a:endParaRPr>
                    </a:p>
                  </a:txBody>
                  <a:tcPr marL="28575" marR="28575" marT="0" marB="0" anchor="ctr"/>
                </a:tc>
              </a:tr>
              <a:tr h="172497">
                <a:tc>
                  <a:txBody>
                    <a:bodyPr/>
                    <a:lstStyle/>
                    <a:p>
                      <a:pPr algn="l">
                        <a:spcAft>
                          <a:spcPts val="0"/>
                        </a:spcAft>
                      </a:pPr>
                      <a:r>
                        <a:rPr lang="en-US" sz="1200" b="0" dirty="0">
                          <a:effectLst/>
                        </a:rPr>
                        <a:t>department</a:t>
                      </a:r>
                      <a:endParaRPr lang="en-US" sz="1200" b="0" dirty="0">
                        <a:effectLst/>
                        <a:latin typeface="Calibri" charset="0"/>
                        <a:ea typeface="DengXian" charset="-122"/>
                        <a:cs typeface="Times New Roman"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spcAft>
                          <a:spcPts val="0"/>
                        </a:spcAft>
                      </a:pPr>
                      <a:r>
                        <a:rPr lang="en-US" sz="1200">
                          <a:effectLst/>
                        </a:rPr>
                        <a:t>title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enddate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long</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charge_id</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charge_id</a:t>
                      </a:r>
                      <a:endParaRPr lang="en-US" sz="1200">
                        <a:effectLst/>
                        <a:latin typeface="Calibri" charset="0"/>
                        <a:ea typeface="DengXian" charset="-122"/>
                        <a:cs typeface="Times New Roman" charset="0"/>
                      </a:endParaRPr>
                    </a:p>
                  </a:txBody>
                  <a:tcPr marL="28575" marR="28575" marT="0" marB="0" anchor="ctr"/>
                </a:tc>
              </a:tr>
              <a:tr h="192710">
                <a:tc>
                  <a:txBody>
                    <a:bodyPr/>
                    <a:lstStyle/>
                    <a:p>
                      <a:pPr algn="l">
                        <a:spcAft>
                          <a:spcPts val="0"/>
                        </a:spcAft>
                      </a:pPr>
                      <a:r>
                        <a:rPr lang="en-US" sz="1200" b="0" dirty="0" err="1">
                          <a:effectLst/>
                        </a:rPr>
                        <a:t>affilcode</a:t>
                      </a:r>
                      <a:endParaRPr lang="en-US" sz="1200" b="0" dirty="0">
                        <a:effectLst/>
                        <a:latin typeface="Calibri" charset="0"/>
                        <a:ea typeface="DengXian" charset="-122"/>
                        <a:cs typeface="Times New Roman"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a:effectLst/>
                        </a:rPr>
                        <a:t>allocation</a:t>
                      </a:r>
                      <a:endParaRPr lang="en-US" sz="1200">
                        <a:effectLst/>
                        <a:latin typeface="Calibri" charset="0"/>
                        <a:ea typeface="DengXian" charset="-122"/>
                        <a:cs typeface="Times New Roman"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a:effectLst/>
                        </a:rPr>
                        <a:t>partition</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job_name</a:t>
                      </a:r>
                      <a:endParaRPr lang="en-US" sz="1200">
                        <a:effectLst/>
                        <a:latin typeface="Calibri" charset="0"/>
                        <a:ea typeface="DengXian" charset="-122"/>
                        <a:cs typeface="Times New Roman" charset="0"/>
                      </a:endParaRPr>
                    </a:p>
                  </a:txBody>
                  <a:tcPr marL="28575" marR="28575" marT="0" marB="0" anchor="ctr"/>
                </a:tc>
              </a:tr>
              <a:tr h="197034">
                <a:tc>
                  <a:txBody>
                    <a:bodyPr/>
                    <a:lstStyle/>
                    <a:p>
                      <a:pPr algn="l">
                        <a:spcAft>
                          <a:spcPts val="0"/>
                        </a:spcAft>
                      </a:pPr>
                      <a:r>
                        <a:rPr lang="en-US" sz="1200" b="0" dirty="0">
                          <a:effectLst/>
                        </a:rPr>
                        <a:t>telephone</a:t>
                      </a:r>
                      <a:endParaRPr lang="en-US" sz="1200" b="0" dirty="0">
                        <a:effectLst/>
                        <a:latin typeface="Calibri" charset="0"/>
                        <a:ea typeface="DengXian" charset="-122"/>
                        <a:cs typeface="Times New Roman"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a:effectLst/>
                        </a:rPr>
                        <a:t>start_time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prorated_jobs</a:t>
                      </a:r>
                      <a:endParaRPr lang="en-US" sz="1200">
                        <a:effectLst/>
                        <a:latin typeface="Calibri" charset="0"/>
                        <a:ea typeface="DengXian" charset="-122"/>
                        <a:cs typeface="Times New Roman" charset="0"/>
                      </a:endParaRPr>
                    </a:p>
                  </a:txBody>
                  <a:tcPr marL="28575" marR="28575" marT="0" marB="0" anchor="ctr"/>
                </a:tc>
              </a:tr>
              <a:tr h="192710">
                <a:tc>
                  <a:txBody>
                    <a:bodyPr/>
                    <a:lstStyle/>
                    <a:p>
                      <a:pPr algn="l">
                        <a:spcAft>
                          <a:spcPts val="0"/>
                        </a:spcAft>
                      </a:pPr>
                      <a:r>
                        <a:rPr lang="en-US" sz="1200" b="0" dirty="0">
                          <a:effectLst/>
                        </a:rPr>
                        <a:t>email</a:t>
                      </a:r>
                      <a:endParaRPr lang="en-US" sz="1200" b="0" dirty="0">
                        <a:effectLst/>
                        <a:latin typeface="Calibri" charset="0"/>
                        <a:ea typeface="DengXian" charset="-122"/>
                        <a:cs typeface="Times New Roman"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a:effectLst/>
                        </a:rPr>
                        <a:t>submit_time</a:t>
                      </a:r>
                      <a:endParaRPr lang="en-US" sz="1200">
                        <a:effectLst/>
                        <a:latin typeface="Calibri" charset="0"/>
                        <a:ea typeface="DengXian" charset="-122"/>
                        <a:cs typeface="Times New Roman" charset="0"/>
                      </a:endParaRPr>
                    </a:p>
                  </a:txBody>
                  <a:tcPr marL="28575" marR="28575" marT="0" marB="0" anchor="ctr"/>
                </a:tc>
                <a:tc>
                  <a:txBody>
                    <a:bodyPr/>
                    <a:lstStyle/>
                    <a:p>
                      <a:pPr algn="l">
                        <a:spcAft>
                          <a:spcPts val="0"/>
                        </a:spcAft>
                      </a:pPr>
                      <a:r>
                        <a:rPr lang="en-US" sz="1200">
                          <a:effectLst/>
                        </a:rPr>
                        <a:t>short_date</a:t>
                      </a:r>
                      <a:endParaRPr lang="en-US" sz="1200">
                        <a:effectLst/>
                        <a:latin typeface="Calibri" charset="0"/>
                        <a:ea typeface="DengXian" charset="-122"/>
                        <a:cs typeface="Times New Roman" charset="0"/>
                      </a:endParaRPr>
                    </a:p>
                  </a:txBody>
                  <a:tcPr marL="28575" marR="28575" marT="0" marB="0" anchor="ctr"/>
                </a:tc>
              </a:tr>
              <a:tr h="242005">
                <a:tc>
                  <a:txBody>
                    <a:bodyPr/>
                    <a:lstStyle/>
                    <a:p>
                      <a:pPr algn="l">
                        <a:spcAft>
                          <a:spcPts val="0"/>
                        </a:spcAft>
                      </a:pPr>
                      <a:r>
                        <a:rPr lang="en-US" sz="1200" b="0" dirty="0">
                          <a:effectLst/>
                        </a:rPr>
                        <a:t>country</a:t>
                      </a:r>
                      <a:endParaRPr lang="en-US" sz="1200" b="0" dirty="0">
                        <a:effectLst/>
                        <a:latin typeface="Calibri" charset="0"/>
                        <a:ea typeface="DengXian" charset="-122"/>
                        <a:cs typeface="Times New Roman"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a:effectLst/>
                        </a:rPr>
                        <a:t>start_time</a:t>
                      </a:r>
                      <a:endParaRPr lang="en-US" sz="1200">
                        <a:effectLst/>
                        <a:latin typeface="Calibri" charset="0"/>
                        <a:ea typeface="DengXian" charset="-122"/>
                        <a:cs typeface="Times New Roman" charset="0"/>
                      </a:endParaRPr>
                    </a:p>
                  </a:txBody>
                  <a:tcPr marL="28575" marR="28575" marT="0" marB="0" anchor="ctr"/>
                </a:tc>
              </a:tr>
              <a:tr h="194872">
                <a:tc>
                  <a:txBody>
                    <a:bodyPr/>
                    <a:lstStyle/>
                    <a:p>
                      <a:pPr algn="l"/>
                      <a:endParaRPr lang="en-US" sz="1200" dirty="0">
                        <a:effectLst/>
                        <a:latin typeface="Calibri"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endParaRPr lang="en-US" sz="1200" dirty="0">
                        <a:effectLst/>
                        <a:latin typeface="Calibri" charset="0"/>
                      </a:endParaRPr>
                    </a:p>
                  </a:txBody>
                  <a:tcPr marL="28575" marR="28575" marT="0" marB="0" anchor="ctr"/>
                </a:tc>
                <a:tc>
                  <a:txBody>
                    <a:bodyPr/>
                    <a:lstStyle/>
                    <a:p>
                      <a:pPr algn="l"/>
                      <a:endParaRPr lang="en-US" sz="1200">
                        <a:effectLst/>
                        <a:latin typeface="Calibri" charset="0"/>
                      </a:endParaRPr>
                    </a:p>
                  </a:txBody>
                  <a:tcPr marL="28575" marR="28575" marT="0" marB="0" anchor="ctr"/>
                </a:tc>
                <a:tc>
                  <a:txBody>
                    <a:bodyPr/>
                    <a:lstStyle/>
                    <a:p>
                      <a:pPr algn="l">
                        <a:spcAft>
                          <a:spcPts val="0"/>
                        </a:spcAft>
                      </a:pPr>
                      <a:r>
                        <a:rPr lang="en-US" sz="1200" dirty="0" err="1">
                          <a:effectLst/>
                        </a:rPr>
                        <a:t>prorated_su_charged</a:t>
                      </a:r>
                      <a:endParaRPr lang="en-US" sz="1200" dirty="0">
                        <a:effectLst/>
                        <a:latin typeface="Calibri" charset="0"/>
                        <a:ea typeface="DengXian" charset="-122"/>
                        <a:cs typeface="Times New Roman" charset="0"/>
                      </a:endParaRPr>
                    </a:p>
                  </a:txBody>
                  <a:tcPr marL="28575" marR="28575" marT="0" marB="0" anchor="ctr"/>
                </a:tc>
              </a:tr>
            </a:tbl>
          </a:graphicData>
        </a:graphic>
      </p:graphicFrame>
    </p:spTree>
    <p:extLst>
      <p:ext uri="{BB962C8B-B14F-4D97-AF65-F5344CB8AC3E}">
        <p14:creationId xmlns:p14="http://schemas.microsoft.com/office/powerpoint/2010/main" val="78482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23867" y="1195807"/>
            <a:ext cx="670635" cy="523220"/>
          </a:xfrm>
          <a:prstGeom prst="rect">
            <a:avLst/>
          </a:prstGeom>
          <a:noFill/>
        </p:spPr>
        <p:txBody>
          <a:bodyPr wrap="square" rtlCol="0">
            <a:spAutoFit/>
          </a:bodyPr>
          <a:lstStyle/>
          <a:p>
            <a:r>
              <a:rPr lang="en-US" sz="2800" dirty="0" smtClean="0"/>
              <a:t>PI </a:t>
            </a:r>
            <a:endParaRPr lang="en-US" sz="2800" dirty="0"/>
          </a:p>
        </p:txBody>
      </p:sp>
      <p:pic>
        <p:nvPicPr>
          <p:cNvPr id="7" name="Picture 6"/>
          <p:cNvPicPr>
            <a:picLocks noChangeAspect="1"/>
          </p:cNvPicPr>
          <p:nvPr/>
        </p:nvPicPr>
        <p:blipFill rotWithShape="1">
          <a:blip r:embed="rId2"/>
          <a:srcRect r="794" b="14684"/>
          <a:stretch/>
        </p:blipFill>
        <p:spPr>
          <a:xfrm>
            <a:off x="3486320" y="5502673"/>
            <a:ext cx="1207675" cy="1120320"/>
          </a:xfrm>
          <a:prstGeom prst="rect">
            <a:avLst/>
          </a:prstGeom>
        </p:spPr>
      </p:pic>
      <p:pic>
        <p:nvPicPr>
          <p:cNvPr id="8" name="Picture 7"/>
          <p:cNvPicPr>
            <a:picLocks noChangeAspect="1"/>
          </p:cNvPicPr>
          <p:nvPr/>
        </p:nvPicPr>
        <p:blipFill rotWithShape="1">
          <a:blip r:embed="rId2"/>
          <a:srcRect r="794" b="14684"/>
          <a:stretch/>
        </p:blipFill>
        <p:spPr>
          <a:xfrm>
            <a:off x="5416212" y="5564626"/>
            <a:ext cx="1142973" cy="1060298"/>
          </a:xfrm>
          <a:prstGeom prst="rect">
            <a:avLst/>
          </a:prstGeom>
        </p:spPr>
      </p:pic>
      <p:pic>
        <p:nvPicPr>
          <p:cNvPr id="9" name="Picture 8"/>
          <p:cNvPicPr>
            <a:picLocks noChangeAspect="1"/>
          </p:cNvPicPr>
          <p:nvPr/>
        </p:nvPicPr>
        <p:blipFill rotWithShape="1">
          <a:blip r:embed="rId2"/>
          <a:srcRect r="794" b="14684"/>
          <a:stretch/>
        </p:blipFill>
        <p:spPr>
          <a:xfrm>
            <a:off x="7302181" y="5534615"/>
            <a:ext cx="1207675" cy="1120320"/>
          </a:xfrm>
          <a:prstGeom prst="rect">
            <a:avLst/>
          </a:prstGeom>
        </p:spPr>
      </p:pic>
      <p:sp>
        <p:nvSpPr>
          <p:cNvPr id="10" name="TextBox 9"/>
          <p:cNvSpPr txBox="1"/>
          <p:nvPr/>
        </p:nvSpPr>
        <p:spPr>
          <a:xfrm>
            <a:off x="7130551" y="5056408"/>
            <a:ext cx="1649186" cy="369332"/>
          </a:xfrm>
          <a:prstGeom prst="rect">
            <a:avLst/>
          </a:prstGeom>
          <a:noFill/>
        </p:spPr>
        <p:txBody>
          <a:bodyPr wrap="square" rtlCol="0">
            <a:spAutoFit/>
          </a:bodyPr>
          <a:lstStyle/>
          <a:p>
            <a:r>
              <a:rPr lang="en-US" dirty="0" smtClean="0">
                <a:solidFill>
                  <a:srgbClr val="7030A0"/>
                </a:solidFill>
              </a:rPr>
              <a:t>AI &amp; BD Intern</a:t>
            </a:r>
            <a:endParaRPr lang="en-US" dirty="0">
              <a:solidFill>
                <a:srgbClr val="7030A0"/>
              </a:solidFill>
            </a:endParaRPr>
          </a:p>
        </p:txBody>
      </p:sp>
      <p:sp>
        <p:nvSpPr>
          <p:cNvPr id="11" name="TextBox 10"/>
          <p:cNvSpPr txBox="1"/>
          <p:nvPr/>
        </p:nvSpPr>
        <p:spPr>
          <a:xfrm>
            <a:off x="3559522" y="5130572"/>
            <a:ext cx="1055939" cy="369332"/>
          </a:xfrm>
          <a:prstGeom prst="rect">
            <a:avLst/>
          </a:prstGeom>
          <a:noFill/>
        </p:spPr>
        <p:txBody>
          <a:bodyPr wrap="square" rtlCol="0">
            <a:spAutoFit/>
          </a:bodyPr>
          <a:lstStyle/>
          <a:p>
            <a:r>
              <a:rPr lang="en-US" dirty="0" smtClean="0">
                <a:solidFill>
                  <a:srgbClr val="7030A0"/>
                </a:solidFill>
              </a:rPr>
              <a:t>PSC Staff</a:t>
            </a:r>
            <a:endParaRPr lang="en-US" dirty="0">
              <a:solidFill>
                <a:srgbClr val="7030A0"/>
              </a:solidFill>
            </a:endParaRPr>
          </a:p>
        </p:txBody>
      </p:sp>
      <p:sp>
        <p:nvSpPr>
          <p:cNvPr id="12" name="TextBox 11"/>
          <p:cNvSpPr txBox="1"/>
          <p:nvPr/>
        </p:nvSpPr>
        <p:spPr>
          <a:xfrm>
            <a:off x="5477694" y="5006596"/>
            <a:ext cx="1240918" cy="646331"/>
          </a:xfrm>
          <a:prstGeom prst="rect">
            <a:avLst/>
          </a:prstGeom>
          <a:noFill/>
        </p:spPr>
        <p:txBody>
          <a:bodyPr wrap="square" rtlCol="0">
            <a:spAutoFit/>
          </a:bodyPr>
          <a:lstStyle/>
          <a:p>
            <a:r>
              <a:rPr lang="en-US" smtClean="0">
                <a:solidFill>
                  <a:srgbClr val="7030A0"/>
                </a:solidFill>
              </a:rPr>
              <a:t>Bridges Workshop</a:t>
            </a:r>
            <a:endParaRPr lang="en-US">
              <a:solidFill>
                <a:srgbClr val="7030A0"/>
              </a:solidFill>
            </a:endParaRPr>
          </a:p>
        </p:txBody>
      </p:sp>
      <p:sp>
        <p:nvSpPr>
          <p:cNvPr id="13" name="TextBox 12"/>
          <p:cNvSpPr txBox="1"/>
          <p:nvPr/>
        </p:nvSpPr>
        <p:spPr>
          <a:xfrm>
            <a:off x="1210073" y="3040839"/>
            <a:ext cx="2180820" cy="369332"/>
          </a:xfrm>
          <a:prstGeom prst="rect">
            <a:avLst/>
          </a:prstGeom>
          <a:noFill/>
        </p:spPr>
        <p:txBody>
          <a:bodyPr wrap="square" rtlCol="0">
            <a:spAutoFit/>
          </a:bodyPr>
          <a:lstStyle/>
          <a:p>
            <a:r>
              <a:rPr lang="en-US" dirty="0" err="1" smtClean="0">
                <a:solidFill>
                  <a:srgbClr val="00B050"/>
                </a:solidFill>
              </a:rPr>
              <a:t>Subgrant</a:t>
            </a:r>
            <a:r>
              <a:rPr lang="en-US" dirty="0" smtClean="0">
                <a:solidFill>
                  <a:srgbClr val="00B050"/>
                </a:solidFill>
              </a:rPr>
              <a:t> Number</a:t>
            </a:r>
            <a:endParaRPr lang="en-US" dirty="0">
              <a:solidFill>
                <a:srgbClr val="00B050"/>
              </a:solidFill>
            </a:endParaRPr>
          </a:p>
        </p:txBody>
      </p:sp>
      <p:sp>
        <p:nvSpPr>
          <p:cNvPr id="14" name="TextBox 13"/>
          <p:cNvSpPr txBox="1"/>
          <p:nvPr/>
        </p:nvSpPr>
        <p:spPr>
          <a:xfrm>
            <a:off x="3463872" y="3052520"/>
            <a:ext cx="1442927" cy="369332"/>
          </a:xfrm>
          <a:prstGeom prst="rect">
            <a:avLst/>
          </a:prstGeom>
          <a:noFill/>
        </p:spPr>
        <p:txBody>
          <a:bodyPr wrap="square" rtlCol="0">
            <a:spAutoFit/>
          </a:bodyPr>
          <a:lstStyle/>
          <a:p>
            <a:r>
              <a:rPr lang="nl-NL" dirty="0">
                <a:solidFill>
                  <a:srgbClr val="00B050"/>
                </a:solidFill>
              </a:rPr>
              <a:t>CDA090001P</a:t>
            </a:r>
            <a:endParaRPr lang="en-US" dirty="0">
              <a:solidFill>
                <a:srgbClr val="00B050"/>
              </a:solidFill>
            </a:endParaRPr>
          </a:p>
        </p:txBody>
      </p:sp>
      <p:sp>
        <p:nvSpPr>
          <p:cNvPr id="18" name="TextBox 17"/>
          <p:cNvSpPr txBox="1"/>
          <p:nvPr/>
        </p:nvSpPr>
        <p:spPr>
          <a:xfrm>
            <a:off x="5288233" y="3072975"/>
            <a:ext cx="1481539" cy="369332"/>
          </a:xfrm>
          <a:prstGeom prst="rect">
            <a:avLst/>
          </a:prstGeom>
          <a:noFill/>
        </p:spPr>
        <p:txBody>
          <a:bodyPr wrap="square" rtlCol="0">
            <a:spAutoFit/>
          </a:bodyPr>
          <a:lstStyle/>
          <a:p>
            <a:r>
              <a:rPr lang="is-IS">
                <a:solidFill>
                  <a:srgbClr val="00B050"/>
                </a:solidFill>
              </a:rPr>
              <a:t>MCB170031P</a:t>
            </a:r>
            <a:endParaRPr lang="en-US" dirty="0">
              <a:solidFill>
                <a:srgbClr val="00B050"/>
              </a:solidFill>
            </a:endParaRPr>
          </a:p>
        </p:txBody>
      </p:sp>
      <p:sp>
        <p:nvSpPr>
          <p:cNvPr id="19" name="TextBox 18"/>
          <p:cNvSpPr txBox="1"/>
          <p:nvPr/>
        </p:nvSpPr>
        <p:spPr>
          <a:xfrm>
            <a:off x="7151206" y="3049962"/>
            <a:ext cx="1480219" cy="369332"/>
          </a:xfrm>
          <a:prstGeom prst="rect">
            <a:avLst/>
          </a:prstGeom>
          <a:noFill/>
        </p:spPr>
        <p:txBody>
          <a:bodyPr wrap="square" rtlCol="0">
            <a:spAutoFit/>
          </a:bodyPr>
          <a:lstStyle/>
          <a:p>
            <a:r>
              <a:rPr lang="ro-RO" dirty="0">
                <a:solidFill>
                  <a:srgbClr val="00B050"/>
                </a:solidFill>
              </a:rPr>
              <a:t>DMR160034P</a:t>
            </a:r>
            <a:endParaRPr lang="en-US" dirty="0">
              <a:solidFill>
                <a:srgbClr val="00B050"/>
              </a:solidFill>
            </a:endParaRPr>
          </a:p>
        </p:txBody>
      </p:sp>
      <p:pic>
        <p:nvPicPr>
          <p:cNvPr id="20" name="Picture 19"/>
          <p:cNvPicPr>
            <a:picLocks noChangeAspect="1"/>
          </p:cNvPicPr>
          <p:nvPr/>
        </p:nvPicPr>
        <p:blipFill rotWithShape="1">
          <a:blip r:embed="rId3"/>
          <a:srcRect l="257" t="7087" r="-1435" b="33652"/>
          <a:stretch/>
        </p:blipFill>
        <p:spPr>
          <a:xfrm>
            <a:off x="4091639" y="1503815"/>
            <a:ext cx="1402442" cy="1232126"/>
          </a:xfrm>
          <a:prstGeom prst="rect">
            <a:avLst/>
          </a:prstGeom>
        </p:spPr>
      </p:pic>
      <p:sp>
        <p:nvSpPr>
          <p:cNvPr id="22" name="TextBox 21"/>
          <p:cNvSpPr txBox="1"/>
          <p:nvPr/>
        </p:nvSpPr>
        <p:spPr>
          <a:xfrm>
            <a:off x="1461460" y="4586870"/>
            <a:ext cx="1221896" cy="369332"/>
          </a:xfrm>
          <a:prstGeom prst="rect">
            <a:avLst/>
          </a:prstGeom>
          <a:noFill/>
        </p:spPr>
        <p:txBody>
          <a:bodyPr wrap="square" rtlCol="0">
            <a:spAutoFit/>
          </a:bodyPr>
          <a:lstStyle/>
          <a:p>
            <a:r>
              <a:rPr lang="en-US" dirty="0" smtClean="0">
                <a:solidFill>
                  <a:schemeClr val="accent2">
                    <a:lumMod val="75000"/>
                  </a:schemeClr>
                </a:solidFill>
              </a:rPr>
              <a:t>Charge ID</a:t>
            </a:r>
            <a:endParaRPr lang="en-US" dirty="0">
              <a:solidFill>
                <a:schemeClr val="accent2">
                  <a:lumMod val="75000"/>
                </a:schemeClr>
              </a:solidFill>
            </a:endParaRPr>
          </a:p>
        </p:txBody>
      </p:sp>
      <p:sp>
        <p:nvSpPr>
          <p:cNvPr id="23" name="TextBox 22"/>
          <p:cNvSpPr txBox="1"/>
          <p:nvPr/>
        </p:nvSpPr>
        <p:spPr>
          <a:xfrm>
            <a:off x="3593210" y="4591721"/>
            <a:ext cx="1131808" cy="369332"/>
          </a:xfrm>
          <a:prstGeom prst="rect">
            <a:avLst/>
          </a:prstGeom>
          <a:noFill/>
        </p:spPr>
        <p:txBody>
          <a:bodyPr wrap="square" rtlCol="0">
            <a:spAutoFit/>
          </a:bodyPr>
          <a:lstStyle/>
          <a:p>
            <a:r>
              <a:rPr lang="en-US" smtClean="0">
                <a:solidFill>
                  <a:schemeClr val="accent2">
                    <a:lumMod val="75000"/>
                  </a:schemeClr>
                </a:solidFill>
              </a:rPr>
              <a:t>pscstaff</a:t>
            </a:r>
            <a:endParaRPr lang="en-US" dirty="0">
              <a:solidFill>
                <a:schemeClr val="accent2">
                  <a:lumMod val="75000"/>
                </a:schemeClr>
              </a:solidFill>
            </a:endParaRPr>
          </a:p>
        </p:txBody>
      </p:sp>
      <p:sp>
        <p:nvSpPr>
          <p:cNvPr id="24" name="TextBox 23"/>
          <p:cNvSpPr txBox="1"/>
          <p:nvPr/>
        </p:nvSpPr>
        <p:spPr>
          <a:xfrm>
            <a:off x="5477694" y="4586873"/>
            <a:ext cx="1131808" cy="369332"/>
          </a:xfrm>
          <a:prstGeom prst="rect">
            <a:avLst/>
          </a:prstGeom>
          <a:noFill/>
        </p:spPr>
        <p:txBody>
          <a:bodyPr wrap="square" rtlCol="0">
            <a:spAutoFit/>
          </a:bodyPr>
          <a:lstStyle/>
          <a:p>
            <a:r>
              <a:rPr lang="is-IS" dirty="0">
                <a:solidFill>
                  <a:schemeClr val="accent2">
                    <a:lumMod val="75000"/>
                  </a:schemeClr>
                </a:solidFill>
              </a:rPr>
              <a:t>mr5612p</a:t>
            </a:r>
            <a:endParaRPr lang="en-US" dirty="0">
              <a:solidFill>
                <a:schemeClr val="accent2">
                  <a:lumMod val="75000"/>
                </a:schemeClr>
              </a:solidFill>
            </a:endParaRPr>
          </a:p>
        </p:txBody>
      </p:sp>
      <p:sp>
        <p:nvSpPr>
          <p:cNvPr id="25" name="TextBox 24"/>
          <p:cNvSpPr txBox="1"/>
          <p:nvPr/>
        </p:nvSpPr>
        <p:spPr>
          <a:xfrm>
            <a:off x="7316589" y="4586873"/>
            <a:ext cx="1131808" cy="369332"/>
          </a:xfrm>
          <a:prstGeom prst="rect">
            <a:avLst/>
          </a:prstGeom>
          <a:noFill/>
        </p:spPr>
        <p:txBody>
          <a:bodyPr wrap="square" rtlCol="0">
            <a:spAutoFit/>
          </a:bodyPr>
          <a:lstStyle/>
          <a:p>
            <a:r>
              <a:rPr lang="en-US" dirty="0">
                <a:solidFill>
                  <a:schemeClr val="accent2">
                    <a:lumMod val="75000"/>
                  </a:schemeClr>
                </a:solidFill>
              </a:rPr>
              <a:t>ca8r6hp</a:t>
            </a:r>
          </a:p>
        </p:txBody>
      </p:sp>
      <p:sp>
        <p:nvSpPr>
          <p:cNvPr id="26" name="Title 25"/>
          <p:cNvSpPr>
            <a:spLocks noGrp="1"/>
          </p:cNvSpPr>
          <p:nvPr>
            <p:ph type="title"/>
          </p:nvPr>
        </p:nvSpPr>
        <p:spPr>
          <a:xfrm>
            <a:off x="800089" y="265812"/>
            <a:ext cx="10515600" cy="1325563"/>
          </a:xfrm>
        </p:spPr>
        <p:txBody>
          <a:bodyPr/>
          <a:lstStyle/>
          <a:p>
            <a:r>
              <a:rPr lang="en-US" dirty="0" smtClean="0"/>
              <a:t>What is Allocations Data About?</a:t>
            </a:r>
            <a:endParaRPr lang="en-US" dirty="0"/>
          </a:p>
        </p:txBody>
      </p:sp>
      <p:sp>
        <p:nvSpPr>
          <p:cNvPr id="30" name="TextBox 29"/>
          <p:cNvSpPr txBox="1"/>
          <p:nvPr/>
        </p:nvSpPr>
        <p:spPr>
          <a:xfrm>
            <a:off x="8779737" y="5652927"/>
            <a:ext cx="1221896" cy="369332"/>
          </a:xfrm>
          <a:prstGeom prst="rect">
            <a:avLst/>
          </a:prstGeom>
          <a:noFill/>
        </p:spPr>
        <p:txBody>
          <a:bodyPr wrap="square" rtlCol="0">
            <a:spAutoFit/>
          </a:bodyPr>
          <a:lstStyle/>
          <a:p>
            <a:r>
              <a:rPr lang="en-US" dirty="0" err="1" smtClean="0"/>
              <a:t>UserID</a:t>
            </a:r>
            <a:endParaRPr lang="en-US" dirty="0"/>
          </a:p>
        </p:txBody>
      </p:sp>
      <p:sp>
        <p:nvSpPr>
          <p:cNvPr id="31" name="TextBox 30"/>
          <p:cNvSpPr txBox="1"/>
          <p:nvPr/>
        </p:nvSpPr>
        <p:spPr>
          <a:xfrm>
            <a:off x="8779737" y="6269058"/>
            <a:ext cx="3094357" cy="369332"/>
          </a:xfrm>
          <a:prstGeom prst="rect">
            <a:avLst/>
          </a:prstGeom>
          <a:noFill/>
        </p:spPr>
        <p:txBody>
          <a:bodyPr wrap="square" rtlCol="0">
            <a:spAutoFit/>
          </a:bodyPr>
          <a:lstStyle/>
          <a:p>
            <a:r>
              <a:rPr lang="en-US" dirty="0" err="1" smtClean="0"/>
              <a:t>JobID</a:t>
            </a:r>
            <a:r>
              <a:rPr lang="en-US" dirty="0" smtClean="0"/>
              <a:t>/SU charged/Machine</a:t>
            </a:r>
            <a:endParaRPr lang="en-US" dirty="0"/>
          </a:p>
        </p:txBody>
      </p:sp>
      <p:sp>
        <p:nvSpPr>
          <p:cNvPr id="32" name="TextBox 31"/>
          <p:cNvSpPr txBox="1"/>
          <p:nvPr/>
        </p:nvSpPr>
        <p:spPr>
          <a:xfrm>
            <a:off x="5683977" y="1736156"/>
            <a:ext cx="2622102" cy="1477328"/>
          </a:xfrm>
          <a:prstGeom prst="rect">
            <a:avLst/>
          </a:prstGeom>
          <a:noFill/>
        </p:spPr>
        <p:txBody>
          <a:bodyPr wrap="square" rtlCol="0">
            <a:spAutoFit/>
          </a:bodyPr>
          <a:lstStyle/>
          <a:p>
            <a:r>
              <a:rPr lang="en-US" dirty="0" smtClean="0"/>
              <a:t>Affiliation</a:t>
            </a:r>
            <a:r>
              <a:rPr lang="en-US" altLang="zh-TW" dirty="0" smtClean="0"/>
              <a:t>:</a:t>
            </a:r>
            <a:r>
              <a:rPr lang="en-US" dirty="0" smtClean="0"/>
              <a:t>  PSC</a:t>
            </a:r>
          </a:p>
          <a:p>
            <a:r>
              <a:rPr lang="en-US" altLang="zh-TW" dirty="0" err="1" smtClean="0"/>
              <a:t>pipscid</a:t>
            </a:r>
            <a:r>
              <a:rPr lang="en-US" altLang="zh-TW" dirty="0" smtClean="0"/>
              <a:t>:</a:t>
            </a:r>
            <a:r>
              <a:rPr lang="zh-TW" altLang="en-US" dirty="0" smtClean="0"/>
              <a:t>       </a:t>
            </a:r>
            <a:r>
              <a:rPr lang="en-US" altLang="zh-TW" dirty="0" err="1" smtClean="0"/>
              <a:t>Nystromp</a:t>
            </a:r>
            <a:endParaRPr lang="en-US" altLang="zh-TW" dirty="0" smtClean="0"/>
          </a:p>
          <a:p>
            <a:r>
              <a:rPr lang="en-US" altLang="zh-TW" dirty="0" smtClean="0"/>
              <a:t>Email:          </a:t>
            </a:r>
            <a:r>
              <a:rPr lang="en-US" altLang="zh-TW" dirty="0" err="1" smtClean="0"/>
              <a:t>nick@psc.edu</a:t>
            </a:r>
            <a:endParaRPr lang="en-US" altLang="zh-TW" dirty="0" smtClean="0"/>
          </a:p>
          <a:p>
            <a:r>
              <a:rPr lang="en-US" altLang="zh-TW" dirty="0" smtClean="0"/>
              <a:t>Telephone:  412567983</a:t>
            </a:r>
            <a:r>
              <a:rPr lang="zh-TW" altLang="en-US" dirty="0" smtClean="0"/>
              <a:t>    </a:t>
            </a:r>
            <a:endParaRPr lang="en-US" dirty="0"/>
          </a:p>
          <a:p>
            <a:r>
              <a:rPr lang="en-US" dirty="0" smtClean="0"/>
              <a:t> </a:t>
            </a:r>
            <a:endParaRPr lang="en-US" dirty="0"/>
          </a:p>
        </p:txBody>
      </p:sp>
      <p:sp>
        <p:nvSpPr>
          <p:cNvPr id="34" name="TextBox 33"/>
          <p:cNvSpPr txBox="1"/>
          <p:nvPr/>
        </p:nvSpPr>
        <p:spPr>
          <a:xfrm>
            <a:off x="1727014" y="4994654"/>
            <a:ext cx="1055939" cy="369332"/>
          </a:xfrm>
          <a:prstGeom prst="rect">
            <a:avLst/>
          </a:prstGeom>
          <a:noFill/>
        </p:spPr>
        <p:txBody>
          <a:bodyPr wrap="square" rtlCol="0">
            <a:spAutoFit/>
          </a:bodyPr>
          <a:lstStyle/>
          <a:p>
            <a:r>
              <a:rPr lang="en-US" dirty="0" smtClean="0">
                <a:solidFill>
                  <a:srgbClr val="7030A0"/>
                </a:solidFill>
              </a:rPr>
              <a:t>Title</a:t>
            </a:r>
            <a:endParaRPr lang="en-US" dirty="0">
              <a:solidFill>
                <a:srgbClr val="7030A0"/>
              </a:solidFill>
            </a:endParaRPr>
          </a:p>
        </p:txBody>
      </p:sp>
      <p:sp>
        <p:nvSpPr>
          <p:cNvPr id="43" name="TextBox 42"/>
          <p:cNvSpPr txBox="1"/>
          <p:nvPr/>
        </p:nvSpPr>
        <p:spPr>
          <a:xfrm>
            <a:off x="1461460" y="3617894"/>
            <a:ext cx="1191985" cy="369332"/>
          </a:xfrm>
          <a:prstGeom prst="rect">
            <a:avLst/>
          </a:prstGeom>
          <a:noFill/>
        </p:spPr>
        <p:txBody>
          <a:bodyPr wrap="square" rtlCol="0">
            <a:spAutoFit/>
          </a:bodyPr>
          <a:lstStyle/>
          <a:p>
            <a:r>
              <a:rPr lang="en-US" altLang="zh-TW" smtClean="0">
                <a:solidFill>
                  <a:schemeClr val="accent1">
                    <a:lumMod val="75000"/>
                  </a:schemeClr>
                </a:solidFill>
              </a:rPr>
              <a:t>Allocation</a:t>
            </a:r>
            <a:endParaRPr lang="en-US" dirty="0">
              <a:solidFill>
                <a:schemeClr val="accent1">
                  <a:lumMod val="75000"/>
                </a:schemeClr>
              </a:solidFill>
            </a:endParaRPr>
          </a:p>
        </p:txBody>
      </p:sp>
      <p:sp>
        <p:nvSpPr>
          <p:cNvPr id="44" name="TextBox 43"/>
          <p:cNvSpPr txBox="1"/>
          <p:nvPr/>
        </p:nvSpPr>
        <p:spPr>
          <a:xfrm>
            <a:off x="3390893" y="3631723"/>
            <a:ext cx="1401967" cy="369332"/>
          </a:xfrm>
          <a:prstGeom prst="rect">
            <a:avLst/>
          </a:prstGeom>
          <a:noFill/>
        </p:spPr>
        <p:txBody>
          <a:bodyPr wrap="square" rtlCol="0">
            <a:spAutoFit/>
          </a:bodyPr>
          <a:lstStyle/>
          <a:p>
            <a:r>
              <a:rPr lang="en-US" altLang="zh-TW" dirty="0" smtClean="0">
                <a:solidFill>
                  <a:schemeClr val="accent1">
                    <a:lumMod val="75000"/>
                  </a:schemeClr>
                </a:solidFill>
              </a:rPr>
              <a:t>GPU</a:t>
            </a:r>
            <a:r>
              <a:rPr lang="zh-TW" altLang="en-US" dirty="0" smtClean="0">
                <a:solidFill>
                  <a:schemeClr val="accent1">
                    <a:lumMod val="75000"/>
                  </a:schemeClr>
                </a:solidFill>
              </a:rPr>
              <a:t> </a:t>
            </a:r>
            <a:r>
              <a:rPr lang="en-US" altLang="zh-TW" dirty="0" smtClean="0">
                <a:solidFill>
                  <a:schemeClr val="accent1">
                    <a:lumMod val="75000"/>
                  </a:schemeClr>
                </a:solidFill>
              </a:rPr>
              <a:t>30000</a:t>
            </a:r>
            <a:endParaRPr lang="en-US" dirty="0">
              <a:solidFill>
                <a:schemeClr val="accent1">
                  <a:lumMod val="75000"/>
                </a:schemeClr>
              </a:solidFill>
            </a:endParaRPr>
          </a:p>
        </p:txBody>
      </p:sp>
      <p:sp>
        <p:nvSpPr>
          <p:cNvPr id="45" name="TextBox 44"/>
          <p:cNvSpPr txBox="1"/>
          <p:nvPr/>
        </p:nvSpPr>
        <p:spPr>
          <a:xfrm>
            <a:off x="3475408" y="3891291"/>
            <a:ext cx="1191985" cy="369332"/>
          </a:xfrm>
          <a:prstGeom prst="rect">
            <a:avLst/>
          </a:prstGeom>
          <a:noFill/>
        </p:spPr>
        <p:txBody>
          <a:bodyPr wrap="square" rtlCol="0">
            <a:spAutoFit/>
          </a:bodyPr>
          <a:lstStyle/>
          <a:p>
            <a:r>
              <a:rPr lang="en-US" altLang="zh-TW" dirty="0" smtClean="0">
                <a:solidFill>
                  <a:schemeClr val="accent1">
                    <a:lumMod val="75000"/>
                  </a:schemeClr>
                </a:solidFill>
              </a:rPr>
              <a:t>LM</a:t>
            </a:r>
            <a:r>
              <a:rPr lang="zh-TW" altLang="en-US" dirty="0" smtClean="0">
                <a:solidFill>
                  <a:schemeClr val="accent1">
                    <a:lumMod val="75000"/>
                  </a:schemeClr>
                </a:solidFill>
              </a:rPr>
              <a:t> </a:t>
            </a:r>
            <a:r>
              <a:rPr lang="en-US" altLang="zh-TW" dirty="0" smtClean="0">
                <a:solidFill>
                  <a:schemeClr val="accent1">
                    <a:lumMod val="75000"/>
                  </a:schemeClr>
                </a:solidFill>
              </a:rPr>
              <a:t>40000</a:t>
            </a:r>
            <a:endParaRPr lang="en-US" dirty="0">
              <a:solidFill>
                <a:schemeClr val="accent1">
                  <a:lumMod val="75000"/>
                </a:schemeClr>
              </a:solidFill>
            </a:endParaRPr>
          </a:p>
        </p:txBody>
      </p:sp>
      <p:sp>
        <p:nvSpPr>
          <p:cNvPr id="46" name="TextBox 45"/>
          <p:cNvSpPr txBox="1"/>
          <p:nvPr/>
        </p:nvSpPr>
        <p:spPr>
          <a:xfrm>
            <a:off x="3423476" y="3372155"/>
            <a:ext cx="1191985" cy="369332"/>
          </a:xfrm>
          <a:prstGeom prst="rect">
            <a:avLst/>
          </a:prstGeom>
          <a:noFill/>
        </p:spPr>
        <p:txBody>
          <a:bodyPr wrap="square" rtlCol="0">
            <a:spAutoFit/>
          </a:bodyPr>
          <a:lstStyle/>
          <a:p>
            <a:r>
              <a:rPr lang="en-US" altLang="zh-TW" dirty="0" smtClean="0">
                <a:solidFill>
                  <a:schemeClr val="accent1">
                    <a:lumMod val="75000"/>
                  </a:schemeClr>
                </a:solidFill>
              </a:rPr>
              <a:t>RM</a:t>
            </a:r>
            <a:r>
              <a:rPr lang="zh-TW" altLang="en-US" dirty="0" smtClean="0">
                <a:solidFill>
                  <a:schemeClr val="accent1">
                    <a:lumMod val="75000"/>
                  </a:schemeClr>
                </a:solidFill>
              </a:rPr>
              <a:t> </a:t>
            </a:r>
            <a:r>
              <a:rPr lang="en-US" altLang="zh-TW" dirty="0" smtClean="0">
                <a:solidFill>
                  <a:schemeClr val="accent1">
                    <a:lumMod val="75000"/>
                  </a:schemeClr>
                </a:solidFill>
              </a:rPr>
              <a:t>20000</a:t>
            </a:r>
            <a:endParaRPr lang="en-US" dirty="0">
              <a:solidFill>
                <a:schemeClr val="accent1">
                  <a:lumMod val="75000"/>
                </a:schemeClr>
              </a:solidFill>
            </a:endParaRPr>
          </a:p>
        </p:txBody>
      </p:sp>
      <p:sp>
        <p:nvSpPr>
          <p:cNvPr id="47" name="TextBox 46"/>
          <p:cNvSpPr txBox="1"/>
          <p:nvPr/>
        </p:nvSpPr>
        <p:spPr>
          <a:xfrm>
            <a:off x="1412257" y="4222896"/>
            <a:ext cx="1370696" cy="369332"/>
          </a:xfrm>
          <a:prstGeom prst="rect">
            <a:avLst/>
          </a:prstGeom>
          <a:noFill/>
        </p:spPr>
        <p:txBody>
          <a:bodyPr wrap="square" rtlCol="0">
            <a:spAutoFit/>
          </a:bodyPr>
          <a:lstStyle/>
          <a:p>
            <a:r>
              <a:rPr lang="en-US" altLang="zh-TW" dirty="0" smtClean="0">
                <a:solidFill>
                  <a:schemeClr val="accent6">
                    <a:lumMod val="50000"/>
                  </a:schemeClr>
                </a:solidFill>
              </a:rPr>
              <a:t>Start - End</a:t>
            </a:r>
            <a:endParaRPr lang="en-US" dirty="0">
              <a:solidFill>
                <a:schemeClr val="accent6">
                  <a:lumMod val="50000"/>
                </a:schemeClr>
              </a:solidFill>
            </a:endParaRPr>
          </a:p>
        </p:txBody>
      </p:sp>
      <p:sp>
        <p:nvSpPr>
          <p:cNvPr id="51" name="TextBox 50"/>
          <p:cNvSpPr txBox="1"/>
          <p:nvPr/>
        </p:nvSpPr>
        <p:spPr>
          <a:xfrm>
            <a:off x="2840534" y="4218772"/>
            <a:ext cx="2741506" cy="369332"/>
          </a:xfrm>
          <a:prstGeom prst="rect">
            <a:avLst/>
          </a:prstGeom>
          <a:noFill/>
        </p:spPr>
        <p:txBody>
          <a:bodyPr wrap="square" rtlCol="0">
            <a:spAutoFit/>
          </a:bodyPr>
          <a:lstStyle/>
          <a:p>
            <a:r>
              <a:rPr lang="en-US" altLang="zh-TW" smtClean="0">
                <a:solidFill>
                  <a:schemeClr val="accent6">
                    <a:lumMod val="50000"/>
                  </a:schemeClr>
                </a:solidFill>
              </a:rPr>
              <a:t>2017/07/08 -2019/04/04</a:t>
            </a:r>
            <a:endParaRPr lang="en-US" dirty="0">
              <a:solidFill>
                <a:schemeClr val="accent6">
                  <a:lumMod val="50000"/>
                </a:schemeClr>
              </a:solidFill>
            </a:endParaRPr>
          </a:p>
        </p:txBody>
      </p:sp>
      <p:sp>
        <p:nvSpPr>
          <p:cNvPr id="52" name="TextBox 51"/>
          <p:cNvSpPr txBox="1"/>
          <p:nvPr/>
        </p:nvSpPr>
        <p:spPr>
          <a:xfrm>
            <a:off x="8779737" y="5946682"/>
            <a:ext cx="1221896" cy="369332"/>
          </a:xfrm>
          <a:prstGeom prst="rect">
            <a:avLst/>
          </a:prstGeom>
          <a:noFill/>
        </p:spPr>
        <p:txBody>
          <a:bodyPr wrap="square" rtlCol="0">
            <a:spAutoFit/>
          </a:bodyPr>
          <a:lstStyle/>
          <a:p>
            <a:r>
              <a:rPr lang="en-US" dirty="0" smtClean="0"/>
              <a:t>User Name</a:t>
            </a:r>
            <a:endParaRPr lang="en-US" dirty="0"/>
          </a:p>
        </p:txBody>
      </p:sp>
      <p:pic>
        <p:nvPicPr>
          <p:cNvPr id="53" name="Picture 52"/>
          <p:cNvPicPr>
            <a:picLocks noChangeAspect="1"/>
          </p:cNvPicPr>
          <p:nvPr/>
        </p:nvPicPr>
        <p:blipFill rotWithShape="1">
          <a:blip r:embed="rId4">
            <a:extLst>
              <a:ext uri="{28A0092B-C50C-407E-A947-70E740481C1C}">
                <a14:useLocalDpi xmlns:a14="http://schemas.microsoft.com/office/drawing/2010/main" val="0"/>
              </a:ext>
            </a:extLst>
          </a:blip>
          <a:srcRect l="8206" t="6341" r="10699" b="11850"/>
          <a:stretch/>
        </p:blipFill>
        <p:spPr>
          <a:xfrm>
            <a:off x="10254274" y="1503815"/>
            <a:ext cx="1061415" cy="1304225"/>
          </a:xfrm>
          <a:prstGeom prst="rect">
            <a:avLst/>
          </a:prstGeom>
        </p:spPr>
      </p:pic>
      <p:sp>
        <p:nvSpPr>
          <p:cNvPr id="54" name="TextBox 53"/>
          <p:cNvSpPr txBox="1"/>
          <p:nvPr/>
        </p:nvSpPr>
        <p:spPr>
          <a:xfrm>
            <a:off x="10009414" y="2829377"/>
            <a:ext cx="1779815" cy="523220"/>
          </a:xfrm>
          <a:prstGeom prst="rect">
            <a:avLst/>
          </a:prstGeom>
          <a:noFill/>
        </p:spPr>
        <p:txBody>
          <a:bodyPr wrap="square" rtlCol="0">
            <a:spAutoFit/>
          </a:bodyPr>
          <a:lstStyle/>
          <a:p>
            <a:r>
              <a:rPr lang="en-US" sz="2800" dirty="0" smtClean="0"/>
              <a:t>Consultant </a:t>
            </a:r>
            <a:endParaRPr lang="en-US" sz="2800" dirty="0"/>
          </a:p>
        </p:txBody>
      </p:sp>
      <p:sp>
        <p:nvSpPr>
          <p:cNvPr id="57" name="Left-Right Arrow 56"/>
          <p:cNvSpPr/>
          <p:nvPr/>
        </p:nvSpPr>
        <p:spPr>
          <a:xfrm>
            <a:off x="8618124" y="1797749"/>
            <a:ext cx="1007533" cy="46166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1210073" y="3393549"/>
            <a:ext cx="7238324" cy="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210073" y="4215483"/>
            <a:ext cx="7238324" cy="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217711" y="4592764"/>
            <a:ext cx="7238324" cy="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262912" y="4974829"/>
            <a:ext cx="7238324" cy="1762"/>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0009414" y="5499904"/>
            <a:ext cx="672504" cy="544689"/>
          </a:xfrm>
          <a:prstGeom prst="rect">
            <a:avLst/>
          </a:prstGeom>
        </p:spPr>
      </p:pic>
      <p:pic>
        <p:nvPicPr>
          <p:cNvPr id="67" name="Picture 66"/>
          <p:cNvPicPr>
            <a:picLocks noChangeAspect="1"/>
          </p:cNvPicPr>
          <p:nvPr/>
        </p:nvPicPr>
        <p:blipFill>
          <a:blip r:embed="rId5"/>
          <a:stretch>
            <a:fillRect/>
          </a:stretch>
        </p:blipFill>
        <p:spPr>
          <a:xfrm>
            <a:off x="11003487" y="3327466"/>
            <a:ext cx="696130" cy="563825"/>
          </a:xfrm>
          <a:prstGeom prst="rect">
            <a:avLst/>
          </a:prstGeom>
        </p:spPr>
      </p:pic>
      <p:pic>
        <p:nvPicPr>
          <p:cNvPr id="68" name="Picture 67"/>
          <p:cNvPicPr>
            <a:picLocks noChangeAspect="1"/>
          </p:cNvPicPr>
          <p:nvPr/>
        </p:nvPicPr>
        <p:blipFill>
          <a:blip r:embed="rId5"/>
          <a:stretch>
            <a:fillRect/>
          </a:stretch>
        </p:blipFill>
        <p:spPr>
          <a:xfrm>
            <a:off x="6769772" y="1214246"/>
            <a:ext cx="672504" cy="544689"/>
          </a:xfrm>
          <a:prstGeom prst="rect">
            <a:avLst/>
          </a:prstGeom>
        </p:spPr>
      </p:pic>
      <p:sp>
        <p:nvSpPr>
          <p:cNvPr id="69" name="TextBox 68"/>
          <p:cNvSpPr txBox="1"/>
          <p:nvPr/>
        </p:nvSpPr>
        <p:spPr>
          <a:xfrm>
            <a:off x="5367200" y="3633160"/>
            <a:ext cx="1191985" cy="369332"/>
          </a:xfrm>
          <a:prstGeom prst="rect">
            <a:avLst/>
          </a:prstGeom>
          <a:noFill/>
        </p:spPr>
        <p:txBody>
          <a:bodyPr wrap="square" rtlCol="0">
            <a:spAutoFit/>
          </a:bodyPr>
          <a:lstStyle/>
          <a:p>
            <a:r>
              <a:rPr lang="en-US" altLang="zh-TW" dirty="0">
                <a:solidFill>
                  <a:schemeClr val="accent1">
                    <a:lumMod val="75000"/>
                  </a:schemeClr>
                </a:solidFill>
              </a:rPr>
              <a:t>R</a:t>
            </a:r>
            <a:r>
              <a:rPr lang="en-US" altLang="zh-TW" dirty="0" smtClean="0">
                <a:solidFill>
                  <a:schemeClr val="accent1">
                    <a:lumMod val="75000"/>
                  </a:schemeClr>
                </a:solidFill>
              </a:rPr>
              <a:t>M</a:t>
            </a:r>
            <a:r>
              <a:rPr lang="zh-TW" altLang="en-US" dirty="0" smtClean="0">
                <a:solidFill>
                  <a:schemeClr val="accent1">
                    <a:lumMod val="75000"/>
                  </a:schemeClr>
                </a:solidFill>
              </a:rPr>
              <a:t> </a:t>
            </a:r>
            <a:r>
              <a:rPr lang="en-US" altLang="zh-TW" dirty="0">
                <a:solidFill>
                  <a:schemeClr val="accent1">
                    <a:lumMod val="75000"/>
                  </a:schemeClr>
                </a:solidFill>
              </a:rPr>
              <a:t>1</a:t>
            </a:r>
            <a:r>
              <a:rPr lang="en-US" altLang="zh-TW" dirty="0" smtClean="0">
                <a:solidFill>
                  <a:schemeClr val="accent1">
                    <a:lumMod val="75000"/>
                  </a:schemeClr>
                </a:solidFill>
              </a:rPr>
              <a:t>0000</a:t>
            </a:r>
            <a:endParaRPr lang="en-US" dirty="0">
              <a:solidFill>
                <a:schemeClr val="accent1">
                  <a:lumMod val="75000"/>
                </a:schemeClr>
              </a:solidFill>
            </a:endParaRPr>
          </a:p>
        </p:txBody>
      </p:sp>
      <p:sp>
        <p:nvSpPr>
          <p:cNvPr id="70" name="TextBox 69"/>
          <p:cNvSpPr txBox="1"/>
          <p:nvPr/>
        </p:nvSpPr>
        <p:spPr>
          <a:xfrm>
            <a:off x="7302181" y="3672559"/>
            <a:ext cx="1191985" cy="369332"/>
          </a:xfrm>
          <a:prstGeom prst="rect">
            <a:avLst/>
          </a:prstGeom>
          <a:noFill/>
        </p:spPr>
        <p:txBody>
          <a:bodyPr wrap="square" rtlCol="0">
            <a:spAutoFit/>
          </a:bodyPr>
          <a:lstStyle/>
          <a:p>
            <a:r>
              <a:rPr lang="en-US" altLang="zh-TW" dirty="0">
                <a:solidFill>
                  <a:schemeClr val="accent1">
                    <a:lumMod val="75000"/>
                  </a:schemeClr>
                </a:solidFill>
              </a:rPr>
              <a:t>R</a:t>
            </a:r>
            <a:r>
              <a:rPr lang="en-US" altLang="zh-TW" dirty="0" smtClean="0">
                <a:solidFill>
                  <a:schemeClr val="accent1">
                    <a:lumMod val="75000"/>
                  </a:schemeClr>
                </a:solidFill>
              </a:rPr>
              <a:t>M</a:t>
            </a:r>
            <a:r>
              <a:rPr lang="zh-TW" altLang="en-US" dirty="0" smtClean="0">
                <a:solidFill>
                  <a:schemeClr val="accent1">
                    <a:lumMod val="75000"/>
                  </a:schemeClr>
                </a:solidFill>
              </a:rPr>
              <a:t> </a:t>
            </a:r>
            <a:r>
              <a:rPr lang="en-US" altLang="zh-TW" dirty="0" smtClean="0">
                <a:solidFill>
                  <a:schemeClr val="accent1">
                    <a:lumMod val="75000"/>
                  </a:schemeClr>
                </a:solidFill>
              </a:rPr>
              <a:t>20000</a:t>
            </a:r>
            <a:endParaRPr lang="en-US" dirty="0">
              <a:solidFill>
                <a:schemeClr val="accent1">
                  <a:lumMod val="75000"/>
                </a:schemeClr>
              </a:solidFill>
            </a:endParaRPr>
          </a:p>
        </p:txBody>
      </p:sp>
    </p:spTree>
    <p:extLst>
      <p:ext uri="{BB962C8B-B14F-4D97-AF65-F5344CB8AC3E}">
        <p14:creationId xmlns:p14="http://schemas.microsoft.com/office/powerpoint/2010/main" val="141118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a:xfrm>
            <a:off x="838200" y="1567543"/>
            <a:ext cx="10515600" cy="4609420"/>
          </a:xfrm>
        </p:spPr>
        <p:txBody>
          <a:bodyPr/>
          <a:lstStyle/>
          <a:p>
            <a:r>
              <a:rPr lang="en-US" dirty="0" smtClean="0">
                <a:solidFill>
                  <a:srgbClr val="FF0000"/>
                </a:solidFill>
              </a:rPr>
              <a:t>Allocations</a:t>
            </a:r>
          </a:p>
          <a:p>
            <a:r>
              <a:rPr lang="en-US" dirty="0" smtClean="0"/>
              <a:t>Machine Theoretical Utilization</a:t>
            </a:r>
          </a:p>
          <a:p>
            <a:r>
              <a:rPr lang="en-US" dirty="0" smtClean="0"/>
              <a:t>Machine daily users &amp; Jobs</a:t>
            </a:r>
          </a:p>
          <a:p>
            <a:r>
              <a:rPr lang="en-US" dirty="0" smtClean="0"/>
              <a:t>Affiliation  </a:t>
            </a:r>
          </a:p>
          <a:p>
            <a:r>
              <a:rPr lang="en-US" dirty="0" smtClean="0"/>
              <a:t>Department Project &amp; Users @ CMU, </a:t>
            </a:r>
            <a:r>
              <a:rPr lang="en-US" dirty="0" err="1" smtClean="0"/>
              <a:t>Upitt</a:t>
            </a:r>
            <a:endParaRPr lang="en-US" dirty="0" smtClean="0"/>
          </a:p>
          <a:p>
            <a:endParaRPr lang="en-US" dirty="0" smtClean="0"/>
          </a:p>
          <a:p>
            <a:pPr marL="0" indent="0">
              <a:buNone/>
            </a:pPr>
            <a:endParaRPr lang="en-US" dirty="0" smtClean="0"/>
          </a:p>
          <a:p>
            <a:pPr marL="0" indent="0">
              <a:buNone/>
            </a:pPr>
            <a:endParaRPr lang="en-US" dirty="0"/>
          </a:p>
          <a:p>
            <a:pPr marL="0" indent="0">
              <a:buNone/>
            </a:pPr>
            <a:r>
              <a:rPr lang="en-US" dirty="0" smtClean="0"/>
              <a:t>Dashboard Link</a:t>
            </a:r>
            <a:r>
              <a:rPr lang="en-US" dirty="0"/>
              <a:t>: http://rubber.bridges.psc.edu:5601/</a:t>
            </a:r>
            <a:endParaRPr lang="en-US" dirty="0" smtClean="0"/>
          </a:p>
        </p:txBody>
      </p:sp>
    </p:spTree>
    <p:extLst>
      <p:ext uri="{BB962C8B-B14F-4D97-AF65-F5344CB8AC3E}">
        <p14:creationId xmlns:p14="http://schemas.microsoft.com/office/powerpoint/2010/main" val="1162339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 </a:t>
            </a:r>
            <a:r>
              <a:rPr lang="en-US" dirty="0" err="1" smtClean="0"/>
              <a:t>Slurm</a:t>
            </a:r>
            <a:endParaRPr lang="en-US" dirty="0"/>
          </a:p>
        </p:txBody>
      </p:sp>
      <p:pic>
        <p:nvPicPr>
          <p:cNvPr id="6" name="Picture 5"/>
          <p:cNvPicPr>
            <a:picLocks noChangeAspect="1"/>
          </p:cNvPicPr>
          <p:nvPr/>
        </p:nvPicPr>
        <p:blipFill>
          <a:blip r:embed="rId2"/>
          <a:stretch>
            <a:fillRect/>
          </a:stretch>
        </p:blipFill>
        <p:spPr>
          <a:xfrm>
            <a:off x="1503984" y="1572541"/>
            <a:ext cx="1276501" cy="1168637"/>
          </a:xfrm>
          <a:prstGeom prst="rect">
            <a:avLst/>
          </a:prstGeom>
        </p:spPr>
      </p:pic>
      <p:pic>
        <p:nvPicPr>
          <p:cNvPr id="7" name="Picture 6"/>
          <p:cNvPicPr>
            <a:picLocks noChangeAspect="1"/>
          </p:cNvPicPr>
          <p:nvPr/>
        </p:nvPicPr>
        <p:blipFill>
          <a:blip r:embed="rId3"/>
          <a:stretch>
            <a:fillRect/>
          </a:stretch>
        </p:blipFill>
        <p:spPr>
          <a:xfrm>
            <a:off x="3446269" y="1825625"/>
            <a:ext cx="1515759" cy="780616"/>
          </a:xfrm>
          <a:prstGeom prst="rect">
            <a:avLst/>
          </a:prstGeom>
        </p:spPr>
      </p:pic>
      <p:sp>
        <p:nvSpPr>
          <p:cNvPr id="9" name="Content Placeholder 2"/>
          <p:cNvSpPr>
            <a:spLocks noGrp="1"/>
          </p:cNvSpPr>
          <p:nvPr>
            <p:ph idx="1"/>
          </p:nvPr>
        </p:nvSpPr>
        <p:spPr>
          <a:xfrm>
            <a:off x="838200" y="2876115"/>
            <a:ext cx="6145967" cy="2958260"/>
          </a:xfrm>
        </p:spPr>
        <p:txBody>
          <a:bodyPr>
            <a:noAutofit/>
          </a:bodyPr>
          <a:lstStyle/>
          <a:p>
            <a:endParaRPr lang="en-US" sz="2400" dirty="0" smtClean="0"/>
          </a:p>
          <a:p>
            <a:r>
              <a:rPr lang="en-US" sz="2400" dirty="0" smtClean="0"/>
              <a:t>Development/Production Environment: </a:t>
            </a:r>
          </a:p>
          <a:p>
            <a:pPr marL="0" indent="0">
              <a:buNone/>
            </a:pPr>
            <a:r>
              <a:rPr lang="en-US" sz="2400" dirty="0" smtClean="0"/>
              <a:t>Get raw CSV File directly from </a:t>
            </a:r>
            <a:r>
              <a:rPr lang="en-US" sz="2400" dirty="0" err="1" smtClean="0"/>
              <a:t>sacct</a:t>
            </a:r>
            <a:r>
              <a:rPr lang="en-US" sz="2400" dirty="0" smtClean="0"/>
              <a:t> &amp; </a:t>
            </a:r>
            <a:r>
              <a:rPr lang="en-US" sz="2400" dirty="0" err="1"/>
              <a:t>s</a:t>
            </a:r>
            <a:r>
              <a:rPr lang="en-US" sz="2400" dirty="0" err="1" smtClean="0"/>
              <a:t>acctmgr</a:t>
            </a:r>
            <a:r>
              <a:rPr lang="en-US" sz="2400" dirty="0" smtClean="0"/>
              <a:t>  </a:t>
            </a:r>
          </a:p>
          <a:p>
            <a:r>
              <a:rPr lang="en-US" sz="2400" dirty="0" smtClean="0"/>
              <a:t>Data History:</a:t>
            </a:r>
          </a:p>
          <a:p>
            <a:pPr marL="0" indent="0">
              <a:buNone/>
            </a:pPr>
            <a:r>
              <a:rPr lang="en-US" sz="2400" dirty="0" smtClean="0"/>
              <a:t>*** only have </a:t>
            </a:r>
            <a:r>
              <a:rPr lang="en-US" sz="2400" dirty="0" err="1" smtClean="0"/>
              <a:t>sacctmgr</a:t>
            </a:r>
            <a:r>
              <a:rPr lang="en-US" sz="2400" dirty="0" smtClean="0"/>
              <a:t> data since June</a:t>
            </a:r>
          </a:p>
          <a:p>
            <a:endParaRPr lang="en-US" sz="2400" dirty="0"/>
          </a:p>
          <a:p>
            <a:endParaRPr lang="en-US" sz="2400" dirty="0"/>
          </a:p>
          <a:p>
            <a:endParaRPr lang="en-US" sz="2400" dirty="0"/>
          </a:p>
        </p:txBody>
      </p:sp>
      <p:graphicFrame>
        <p:nvGraphicFramePr>
          <p:cNvPr id="16" name="Table 15"/>
          <p:cNvGraphicFramePr>
            <a:graphicFrameLocks noGrp="1"/>
          </p:cNvGraphicFramePr>
          <p:nvPr>
            <p:extLst>
              <p:ext uri="{D42A27DB-BD31-4B8C-83A1-F6EECF244321}">
                <p14:modId xmlns:p14="http://schemas.microsoft.com/office/powerpoint/2010/main" val="677711545"/>
              </p:ext>
            </p:extLst>
          </p:nvPr>
        </p:nvGraphicFramePr>
        <p:xfrm>
          <a:off x="7649951" y="2718519"/>
          <a:ext cx="3991214" cy="2764363"/>
        </p:xfrm>
        <a:graphic>
          <a:graphicData uri="http://schemas.openxmlformats.org/drawingml/2006/table">
            <a:tbl>
              <a:tblPr firstRow="1" firstCol="1" bandRow="1">
                <a:tableStyleId>{5C22544A-7EE6-4342-B048-85BDC9FD1C3A}</a:tableStyleId>
              </a:tblPr>
              <a:tblGrid>
                <a:gridCol w="358884"/>
                <a:gridCol w="1685727"/>
                <a:gridCol w="1946603"/>
              </a:tblGrid>
              <a:tr h="349376">
                <a:tc>
                  <a:txBody>
                    <a:bodyPr/>
                    <a:lstStyle/>
                    <a:p>
                      <a:pPr>
                        <a:spcAft>
                          <a:spcPts val="0"/>
                        </a:spcAft>
                      </a:pPr>
                      <a:r>
                        <a:rPr lang="en-US" sz="1200">
                          <a:effectLst/>
                        </a:rPr>
                        <a:t>#</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Columns</a:t>
                      </a:r>
                      <a:r>
                        <a:rPr lang="en-US" sz="1200" baseline="0" dirty="0" smtClean="0">
                          <a:effectLst/>
                          <a:latin typeface="+mn-lt"/>
                          <a:ea typeface="+mn-ea"/>
                          <a:cs typeface="+mn-cs"/>
                        </a:rPr>
                        <a:t> used for </a:t>
                      </a:r>
                      <a:r>
                        <a:rPr lang="en-US" sz="1200" baseline="0" dirty="0" err="1" smtClean="0">
                          <a:effectLst/>
                          <a:latin typeface="+mn-lt"/>
                          <a:ea typeface="+mn-ea"/>
                          <a:cs typeface="+mn-cs"/>
                        </a:rPr>
                        <a:t>sacct</a:t>
                      </a:r>
                      <a:r>
                        <a:rPr lang="en-US" sz="1200" baseline="0" dirty="0" smtClean="0">
                          <a:effectLst/>
                          <a:latin typeface="+mn-lt"/>
                          <a:ea typeface="+mn-ea"/>
                          <a:cs typeface="+mn-cs"/>
                        </a:rPr>
                        <a:t> </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Columns</a:t>
                      </a:r>
                      <a:r>
                        <a:rPr lang="en-US" sz="1200" baseline="0" dirty="0" smtClean="0">
                          <a:effectLst/>
                          <a:latin typeface="+mn-lt"/>
                          <a:ea typeface="+mn-ea"/>
                          <a:cs typeface="+mn-cs"/>
                        </a:rPr>
                        <a:t> used for </a:t>
                      </a:r>
                      <a:r>
                        <a:rPr lang="en-US" sz="1200" baseline="0" dirty="0" err="1" smtClean="0">
                          <a:effectLst/>
                          <a:latin typeface="+mn-lt"/>
                          <a:ea typeface="+mn-ea"/>
                          <a:cs typeface="+mn-cs"/>
                        </a:rPr>
                        <a:t>sacctmgr</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1</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rPr>
                        <a:t>Account </a:t>
                      </a:r>
                      <a:r>
                        <a:rPr lang="en-US" sz="1200" dirty="0">
                          <a:effectLst/>
                        </a:rPr>
                        <a:t> </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mn-lt"/>
                          <a:ea typeface="+mn-ea"/>
                          <a:cs typeface="+mn-cs"/>
                        </a:rPr>
                        <a:t>NodeName</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2</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rPr>
                        <a:t>AllocTRES</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rPr>
                        <a:t>TimeStart</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3</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mn-lt"/>
                          <a:ea typeface="+mn-ea"/>
                          <a:cs typeface="+mn-cs"/>
                        </a:rPr>
                        <a:t>JobName</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mn-lt"/>
                          <a:ea typeface="+mn-ea"/>
                          <a:cs typeface="+mn-cs"/>
                        </a:rPr>
                        <a:t>TimeEnd</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4</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mn-lt"/>
                          <a:ea typeface="+mn-ea"/>
                          <a:cs typeface="+mn-cs"/>
                        </a:rPr>
                        <a:t>JobID</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rPr>
                        <a:t>State</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5</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User</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rPr>
                        <a:t>User</a:t>
                      </a: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6</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Partition</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7</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Start</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8</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State</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204838">
                <a:tc>
                  <a:txBody>
                    <a:bodyPr/>
                    <a:lstStyle/>
                    <a:p>
                      <a:pPr>
                        <a:spcAft>
                          <a:spcPts val="0"/>
                        </a:spcAft>
                      </a:pPr>
                      <a:r>
                        <a:rPr lang="en-US" sz="1200">
                          <a:effectLst/>
                        </a:rPr>
                        <a:t>9</a:t>
                      </a:r>
                      <a:endParaRPr lang="en-US" sz="120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smtClean="0">
                          <a:effectLst/>
                          <a:latin typeface="+mn-lt"/>
                          <a:ea typeface="+mn-ea"/>
                          <a:cs typeface="+mn-cs"/>
                        </a:rPr>
                        <a:t>Submit</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193693">
                <a:tc>
                  <a:txBody>
                    <a:bodyPr/>
                    <a:lstStyle/>
                    <a:p>
                      <a:pPr>
                        <a:spcAft>
                          <a:spcPts val="0"/>
                        </a:spcAft>
                      </a:pPr>
                      <a:r>
                        <a:rPr lang="en-US" sz="1200" dirty="0" smtClean="0">
                          <a:effectLst/>
                          <a:latin typeface="Calibri" charset="0"/>
                          <a:ea typeface="DengXian" charset="-122"/>
                          <a:cs typeface="Times New Roman" charset="0"/>
                        </a:rPr>
                        <a:t>10</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Calibri" charset="0"/>
                          <a:ea typeface="DengXian" charset="-122"/>
                          <a:cs typeface="Times New Roman" charset="0"/>
                        </a:rPr>
                        <a:t>ReqMem</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194872">
                <a:tc>
                  <a:txBody>
                    <a:bodyPr/>
                    <a:lstStyle/>
                    <a:p>
                      <a:pPr>
                        <a:spcAft>
                          <a:spcPts val="0"/>
                        </a:spcAft>
                      </a:pPr>
                      <a:r>
                        <a:rPr lang="en-US" sz="1200" dirty="0" smtClean="0">
                          <a:effectLst/>
                          <a:latin typeface="Calibri" charset="0"/>
                          <a:ea typeface="DengXian" charset="-122"/>
                          <a:cs typeface="Times New Roman" charset="0"/>
                        </a:rPr>
                        <a:t>11</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Calibri" charset="0"/>
                          <a:ea typeface="DengXian" charset="-122"/>
                          <a:cs typeface="Times New Roman" charset="0"/>
                        </a:rPr>
                        <a:t>Timelimit</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r h="179882">
                <a:tc>
                  <a:txBody>
                    <a:bodyPr/>
                    <a:lstStyle/>
                    <a:p>
                      <a:pPr>
                        <a:spcAft>
                          <a:spcPts val="0"/>
                        </a:spcAft>
                      </a:pPr>
                      <a:r>
                        <a:rPr lang="en-US" sz="1200" dirty="0" smtClean="0">
                          <a:effectLst/>
                          <a:latin typeface="Calibri" charset="0"/>
                          <a:ea typeface="DengXian" charset="-122"/>
                          <a:cs typeface="Times New Roman" charset="0"/>
                        </a:rPr>
                        <a:t>12</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r>
                        <a:rPr lang="en-US" sz="1200" dirty="0" err="1" smtClean="0">
                          <a:effectLst/>
                          <a:latin typeface="Calibri" charset="0"/>
                          <a:ea typeface="DengXian" charset="-122"/>
                          <a:cs typeface="Times New Roman" charset="0"/>
                        </a:rPr>
                        <a:t>NodeList</a:t>
                      </a:r>
                      <a:endParaRPr lang="en-US" sz="1200" dirty="0">
                        <a:effectLst/>
                        <a:latin typeface="Calibri" charset="0"/>
                        <a:ea typeface="DengXian" charset="-122"/>
                        <a:cs typeface="Times New Roman" charset="0"/>
                      </a:endParaRPr>
                    </a:p>
                  </a:txBody>
                  <a:tcPr marL="68580" marR="68580" marT="0" marB="0"/>
                </a:tc>
                <a:tc>
                  <a:txBody>
                    <a:bodyPr/>
                    <a:lstStyle/>
                    <a:p>
                      <a:pPr>
                        <a:spcAft>
                          <a:spcPts val="0"/>
                        </a:spcAft>
                      </a:pPr>
                      <a:endParaRPr lang="en-US" sz="1200" dirty="0">
                        <a:effectLst/>
                        <a:latin typeface="Calibri" charset="0"/>
                        <a:ea typeface="DengXian" charset="-122"/>
                        <a:cs typeface="Times New Roman" charset="0"/>
                      </a:endParaRPr>
                    </a:p>
                  </a:txBody>
                  <a:tcPr marL="68580" marR="68580" marT="0" marB="0"/>
                </a:tc>
              </a:tr>
            </a:tbl>
          </a:graphicData>
        </a:graphic>
      </p:graphicFrame>
    </p:spTree>
    <p:extLst>
      <p:ext uri="{BB962C8B-B14F-4D97-AF65-F5344CB8AC3E}">
        <p14:creationId xmlns:p14="http://schemas.microsoft.com/office/powerpoint/2010/main" val="235466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365125"/>
            <a:ext cx="10515600" cy="1325563"/>
          </a:xfrm>
        </p:spPr>
        <p:txBody>
          <a:bodyPr/>
          <a:lstStyle/>
          <a:p>
            <a:r>
              <a:rPr lang="en-US" dirty="0" smtClean="0"/>
              <a:t>What is </a:t>
            </a:r>
            <a:r>
              <a:rPr lang="en-US" dirty="0" err="1" smtClean="0"/>
              <a:t>sacct</a:t>
            </a:r>
            <a:r>
              <a:rPr lang="en-US" dirty="0" smtClean="0"/>
              <a:t> &amp; </a:t>
            </a:r>
            <a:r>
              <a:rPr lang="en-US" dirty="0" err="1" smtClean="0"/>
              <a:t>sacctmgr</a:t>
            </a:r>
            <a:r>
              <a:rPr lang="en-US" dirty="0" smtClean="0"/>
              <a:t> Data About?</a:t>
            </a:r>
            <a:endParaRPr lang="en-US" dirty="0"/>
          </a:p>
        </p:txBody>
      </p:sp>
      <p:pic>
        <p:nvPicPr>
          <p:cNvPr id="11" name="Picture 10"/>
          <p:cNvPicPr>
            <a:picLocks noChangeAspect="1"/>
          </p:cNvPicPr>
          <p:nvPr/>
        </p:nvPicPr>
        <p:blipFill>
          <a:blip r:embed="rId3"/>
          <a:stretch>
            <a:fillRect/>
          </a:stretch>
        </p:blipFill>
        <p:spPr>
          <a:xfrm>
            <a:off x="1132114" y="1425406"/>
            <a:ext cx="6777746" cy="3809093"/>
          </a:xfrm>
          <a:prstGeom prst="rect">
            <a:avLst/>
          </a:prstGeom>
        </p:spPr>
      </p:pic>
      <p:pic>
        <p:nvPicPr>
          <p:cNvPr id="12" name="Picture 11"/>
          <p:cNvPicPr>
            <a:picLocks noChangeAspect="1"/>
          </p:cNvPicPr>
          <p:nvPr/>
        </p:nvPicPr>
        <p:blipFill>
          <a:blip r:embed="rId4"/>
          <a:stretch>
            <a:fillRect/>
          </a:stretch>
        </p:blipFill>
        <p:spPr>
          <a:xfrm>
            <a:off x="6096000" y="2861879"/>
            <a:ext cx="696130" cy="563825"/>
          </a:xfrm>
          <a:prstGeom prst="rect">
            <a:avLst/>
          </a:prstGeom>
        </p:spPr>
      </p:pic>
      <p:sp>
        <p:nvSpPr>
          <p:cNvPr id="13" name="Rectangle 12"/>
          <p:cNvSpPr/>
          <p:nvPr/>
        </p:nvSpPr>
        <p:spPr>
          <a:xfrm>
            <a:off x="6096000" y="5514730"/>
            <a:ext cx="5947462" cy="369332"/>
          </a:xfrm>
          <a:prstGeom prst="rect">
            <a:avLst/>
          </a:prstGeom>
        </p:spPr>
        <p:txBody>
          <a:bodyPr wrap="none">
            <a:spAutoFit/>
          </a:bodyPr>
          <a:lstStyle/>
          <a:p>
            <a:r>
              <a:rPr lang="en-US" b="1">
                <a:solidFill>
                  <a:srgbClr val="000000"/>
                </a:solidFill>
                <a:latin typeface="Helvetica Neue" charset="0"/>
              </a:rPr>
              <a:t>Get Events on downed or draining nodes on clusters</a:t>
            </a:r>
            <a:endParaRPr lang="en-US" b="1" i="0">
              <a:solidFill>
                <a:srgbClr val="000000"/>
              </a:solidFill>
              <a:effectLst/>
              <a:latin typeface="Helvetica Neue" charset="0"/>
            </a:endParaRPr>
          </a:p>
        </p:txBody>
      </p:sp>
      <p:sp>
        <p:nvSpPr>
          <p:cNvPr id="14" name="&quot;No&quot; Symbol 13"/>
          <p:cNvSpPr/>
          <p:nvPr/>
        </p:nvSpPr>
        <p:spPr>
          <a:xfrm>
            <a:off x="6596702" y="4621769"/>
            <a:ext cx="629901" cy="587829"/>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42256" y="5234499"/>
            <a:ext cx="3733800" cy="1754326"/>
          </a:xfrm>
          <a:prstGeom prst="rect">
            <a:avLst/>
          </a:prstGeom>
          <a:noFill/>
        </p:spPr>
        <p:txBody>
          <a:bodyPr wrap="square" rtlCol="0">
            <a:spAutoFit/>
          </a:bodyPr>
          <a:lstStyle/>
          <a:p>
            <a:r>
              <a:rPr lang="en-US" dirty="0" smtClean="0"/>
              <a:t>Partition : GPU</a:t>
            </a:r>
          </a:p>
          <a:p>
            <a:r>
              <a:rPr lang="en-US" dirty="0" err="1" smtClean="0"/>
              <a:t>ReqTime</a:t>
            </a:r>
            <a:r>
              <a:rPr lang="en-US" dirty="0" smtClean="0"/>
              <a:t>: 2hr</a:t>
            </a:r>
          </a:p>
          <a:p>
            <a:r>
              <a:rPr lang="en-US" dirty="0" smtClean="0"/>
              <a:t>Node: 4</a:t>
            </a:r>
          </a:p>
          <a:p>
            <a:r>
              <a:rPr lang="en-US" dirty="0" err="1"/>
              <a:t>NodeList</a:t>
            </a:r>
            <a:r>
              <a:rPr lang="en-US" dirty="0"/>
              <a:t>: </a:t>
            </a:r>
            <a:r>
              <a:rPr lang="en-US" dirty="0" err="1" smtClean="0"/>
              <a:t>gpu</a:t>
            </a:r>
            <a:r>
              <a:rPr lang="en-US" dirty="0" smtClean="0"/>
              <a:t>[036,038-040]</a:t>
            </a:r>
          </a:p>
          <a:p>
            <a:r>
              <a:rPr lang="en-US" dirty="0" smtClean="0"/>
              <a:t>Submit Time: 2017/08/01 13:00:02</a:t>
            </a:r>
          </a:p>
          <a:p>
            <a:endParaRPr lang="en-US" dirty="0"/>
          </a:p>
        </p:txBody>
      </p:sp>
    </p:spTree>
    <p:extLst>
      <p:ext uri="{BB962C8B-B14F-4D97-AF65-F5344CB8AC3E}">
        <p14:creationId xmlns:p14="http://schemas.microsoft.com/office/powerpoint/2010/main" val="94810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Sacctmgr</a:t>
            </a:r>
            <a:r>
              <a:rPr lang="en-US" dirty="0" smtClean="0"/>
              <a:t> Data Size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218538"/>
              </p:ext>
            </p:extLst>
          </p:nvPr>
        </p:nvGraphicFramePr>
        <p:xfrm>
          <a:off x="381000" y="1890940"/>
          <a:ext cx="11620500" cy="44445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9897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5578</TotalTime>
  <Words>862</Words>
  <Application>Microsoft Macintosh PowerPoint</Application>
  <PresentationFormat>Widescreen</PresentationFormat>
  <Paragraphs>291</Paragraphs>
  <Slides>27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Calibri</vt:lpstr>
      <vt:lpstr>Calibri Light</vt:lpstr>
      <vt:lpstr>DengXian</vt:lpstr>
      <vt:lpstr>Helvetica Neue</vt:lpstr>
      <vt:lpstr>Mangal</vt:lpstr>
      <vt:lpstr>Times New Roman</vt:lpstr>
      <vt:lpstr>Wingdings</vt:lpstr>
      <vt:lpstr>新細明體</vt:lpstr>
      <vt:lpstr>Arial</vt:lpstr>
      <vt:lpstr>Office Theme</vt:lpstr>
      <vt:lpstr>PSC Interns 2018 Final Report Presentation:  Building a Data Pipeline for Calima Dashboard</vt:lpstr>
      <vt:lpstr>Agenda</vt:lpstr>
      <vt:lpstr>Motivation</vt:lpstr>
      <vt:lpstr>Data Source: Allocations </vt:lpstr>
      <vt:lpstr>What is Allocations Data About?</vt:lpstr>
      <vt:lpstr>Analysis </vt:lpstr>
      <vt:lpstr>Data Source: Slurm</vt:lpstr>
      <vt:lpstr>What is sacct &amp; sacctmgr Data About?</vt:lpstr>
      <vt:lpstr>Sacctmgr Data Size</vt:lpstr>
      <vt:lpstr>Sacct Data Size</vt:lpstr>
      <vt:lpstr>Analysis</vt:lpstr>
      <vt:lpstr>saact &amp; sacctmgr Raw Data (How to take snapshot?)</vt:lpstr>
      <vt:lpstr>Calima Dashboard Data Pipeline</vt:lpstr>
      <vt:lpstr>Logstash</vt:lpstr>
      <vt:lpstr>Elasticsearch under the hood - Lucene</vt:lpstr>
      <vt:lpstr>Kibana</vt:lpstr>
      <vt:lpstr>Data Preprocessing (1) – Job Transform </vt:lpstr>
      <vt:lpstr>Data Preprocessing (2) - Time</vt:lpstr>
      <vt:lpstr>Preprocessed Data (August 1st –August 3rd ) </vt:lpstr>
      <vt:lpstr>Preprocessed Data (August 1st –August 3rd ) </vt:lpstr>
      <vt:lpstr>Preprocessed Data (August 1st –August 3rd ) </vt:lpstr>
      <vt:lpstr>GPU Utilization</vt:lpstr>
      <vt:lpstr>GPU Utilization</vt:lpstr>
      <vt:lpstr>GPU Backlog</vt:lpstr>
      <vt:lpstr>GPU Backlog</vt:lpstr>
      <vt:lpstr>GPU Backlog</vt:lpstr>
      <vt:lpstr>Benefit for the center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data pipeline for Calima Dashboard</dc:title>
  <dc:creator>Office</dc:creator>
  <cp:lastModifiedBy>Office</cp:lastModifiedBy>
  <cp:revision>71</cp:revision>
  <dcterms:created xsi:type="dcterms:W3CDTF">2018-08-01T18:18:39Z</dcterms:created>
  <dcterms:modified xsi:type="dcterms:W3CDTF">2018-08-06T15:15:44Z</dcterms:modified>
</cp:coreProperties>
</file>